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1"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5266B9-CE76-4FB4-BB69-B9BB81006E8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9"/>
            <p14:sldId id="281"/>
            <p14:sldId id="282"/>
            <p14:sldId id="2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2" d="100"/>
          <a:sy n="72" d="100"/>
        </p:scale>
        <p:origin x="66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BF84C0-F5CD-4E02-BE23-A4A5DB67934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3BB562A-B7AE-4826-821E-603E471A3A35}">
      <dgm:prSet/>
      <dgm:spPr/>
      <dgm:t>
        <a:bodyPr/>
        <a:lstStyle/>
        <a:p>
          <a:r>
            <a:rPr lang="en-US" dirty="0"/>
            <a:t>TBS Marketing is a dynamic marketing agency headquartered in Bangkok, Thailand. </a:t>
          </a:r>
        </a:p>
      </dgm:t>
    </dgm:pt>
    <dgm:pt modelId="{75D35BB6-35E3-44C4-A42E-7856A690BC54}" type="parTrans" cxnId="{805C3F1D-D3FA-41CD-8C7E-23F3EAB3C152}">
      <dgm:prSet/>
      <dgm:spPr/>
      <dgm:t>
        <a:bodyPr/>
        <a:lstStyle/>
        <a:p>
          <a:endParaRPr lang="en-US"/>
        </a:p>
      </dgm:t>
    </dgm:pt>
    <dgm:pt modelId="{E33D74E7-1CD1-41DD-B7BC-883176A14A90}" type="sibTrans" cxnId="{805C3F1D-D3FA-41CD-8C7E-23F3EAB3C152}">
      <dgm:prSet/>
      <dgm:spPr/>
      <dgm:t>
        <a:bodyPr/>
        <a:lstStyle/>
        <a:p>
          <a:endParaRPr lang="en-US"/>
        </a:p>
      </dgm:t>
    </dgm:pt>
    <dgm:pt modelId="{8F382DF0-0035-464B-988B-31DFAF60465F}">
      <dgm:prSet/>
      <dgm:spPr/>
      <dgm:t>
        <a:bodyPr/>
        <a:lstStyle/>
        <a:p>
          <a:r>
            <a:rPr lang="en-US"/>
            <a:t>With a team of passionate marketing professionals and web developers, the company fosters a culture of collaboration, creativity, and innovation.</a:t>
          </a:r>
        </a:p>
      </dgm:t>
    </dgm:pt>
    <dgm:pt modelId="{7D09DA5C-9327-462C-A665-9F920B261AF1}" type="parTrans" cxnId="{120989CF-867A-4611-974D-FABCB596AE3D}">
      <dgm:prSet/>
      <dgm:spPr/>
      <dgm:t>
        <a:bodyPr/>
        <a:lstStyle/>
        <a:p>
          <a:endParaRPr lang="en-US"/>
        </a:p>
      </dgm:t>
    </dgm:pt>
    <dgm:pt modelId="{7CEFDEA0-604B-4968-A59C-1B03414306C0}" type="sibTrans" cxnId="{120989CF-867A-4611-974D-FABCB596AE3D}">
      <dgm:prSet/>
      <dgm:spPr/>
      <dgm:t>
        <a:bodyPr/>
        <a:lstStyle/>
        <a:p>
          <a:endParaRPr lang="en-US"/>
        </a:p>
      </dgm:t>
    </dgm:pt>
    <dgm:pt modelId="{4AC0CDD5-3995-4086-9A6E-7443FC2EFEF4}">
      <dgm:prSet/>
      <dgm:spPr/>
      <dgm:t>
        <a:bodyPr/>
        <a:lstStyle/>
        <a:p>
          <a:r>
            <a:rPr lang="en-US"/>
            <a:t>TBS Marketing offers a wide range of services, including branding, digital marketing, website design and development, social media marketing, and event management. They work with clients from diverse industries such as hospitality, finance, healthcare, and more. </a:t>
          </a:r>
        </a:p>
      </dgm:t>
    </dgm:pt>
    <dgm:pt modelId="{15C629BB-8719-43D7-9B57-5390028FEBFA}" type="parTrans" cxnId="{EABDA8BD-7A98-462A-8FD7-ED0D436333DF}">
      <dgm:prSet/>
      <dgm:spPr/>
      <dgm:t>
        <a:bodyPr/>
        <a:lstStyle/>
        <a:p>
          <a:endParaRPr lang="en-US"/>
        </a:p>
      </dgm:t>
    </dgm:pt>
    <dgm:pt modelId="{E627CBEC-D3FB-4826-842B-56F6A9A96F69}" type="sibTrans" cxnId="{EABDA8BD-7A98-462A-8FD7-ED0D436333DF}">
      <dgm:prSet/>
      <dgm:spPr/>
      <dgm:t>
        <a:bodyPr/>
        <a:lstStyle/>
        <a:p>
          <a:endParaRPr lang="en-US"/>
        </a:p>
      </dgm:t>
    </dgm:pt>
    <dgm:pt modelId="{745B9C92-97A8-416E-A594-75DE5A647CDF}">
      <dgm:prSet/>
      <dgm:spPr/>
      <dgm:t>
        <a:bodyPr/>
        <a:lstStyle/>
        <a:p>
          <a:r>
            <a:rPr lang="en-US"/>
            <a:t>Committed to helping businesses grow, TBS Marketing specializes in providing effective marketing strategies and tailored solutions to meet the unique needs and goals of their clients.</a:t>
          </a:r>
        </a:p>
      </dgm:t>
    </dgm:pt>
    <dgm:pt modelId="{54B4D4D1-FFA4-4F0A-B613-C3FADD236C9E}" type="parTrans" cxnId="{A3BECC72-6EF8-49C1-973B-6DF827E64CDB}">
      <dgm:prSet/>
      <dgm:spPr/>
      <dgm:t>
        <a:bodyPr/>
        <a:lstStyle/>
        <a:p>
          <a:endParaRPr lang="en-US"/>
        </a:p>
      </dgm:t>
    </dgm:pt>
    <dgm:pt modelId="{FD4D2547-9698-4994-827C-0E91EBD78B13}" type="sibTrans" cxnId="{A3BECC72-6EF8-49C1-973B-6DF827E64CDB}">
      <dgm:prSet/>
      <dgm:spPr/>
      <dgm:t>
        <a:bodyPr/>
        <a:lstStyle/>
        <a:p>
          <a:endParaRPr lang="en-US"/>
        </a:p>
      </dgm:t>
    </dgm:pt>
    <dgm:pt modelId="{C8BD0FA9-230B-4273-A2E3-4BCDE4E1B795}" type="pres">
      <dgm:prSet presAssocID="{08BF84C0-F5CD-4E02-BE23-A4A5DB679343}" presName="root" presStyleCnt="0">
        <dgm:presLayoutVars>
          <dgm:dir/>
          <dgm:resizeHandles val="exact"/>
        </dgm:presLayoutVars>
      </dgm:prSet>
      <dgm:spPr/>
    </dgm:pt>
    <dgm:pt modelId="{05236550-ABBD-440C-AF4D-3C087AF06911}" type="pres">
      <dgm:prSet presAssocID="{08BF84C0-F5CD-4E02-BE23-A4A5DB679343}" presName="container" presStyleCnt="0">
        <dgm:presLayoutVars>
          <dgm:dir/>
          <dgm:resizeHandles val="exact"/>
        </dgm:presLayoutVars>
      </dgm:prSet>
      <dgm:spPr/>
    </dgm:pt>
    <dgm:pt modelId="{F8079FAD-A6DC-4A00-8EDC-9AE747C5BC39}" type="pres">
      <dgm:prSet presAssocID="{F3BB562A-B7AE-4826-821E-603E471A3A35}" presName="compNode" presStyleCnt="0"/>
      <dgm:spPr/>
    </dgm:pt>
    <dgm:pt modelId="{3F4B036E-6142-4263-9C1A-B3A6D4C84E1F}" type="pres">
      <dgm:prSet presAssocID="{F3BB562A-B7AE-4826-821E-603E471A3A35}" presName="iconBgRect" presStyleLbl="bgShp" presStyleIdx="0" presStyleCnt="4"/>
      <dgm:spPr/>
    </dgm:pt>
    <dgm:pt modelId="{B541D13C-5B0F-4F2D-8C9C-9712103637DD}" type="pres">
      <dgm:prSet presAssocID="{F3BB562A-B7AE-4826-821E-603E471A3A3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F367E84E-E432-4564-BC7F-29F0958762F8}" type="pres">
      <dgm:prSet presAssocID="{F3BB562A-B7AE-4826-821E-603E471A3A35}" presName="spaceRect" presStyleCnt="0"/>
      <dgm:spPr/>
    </dgm:pt>
    <dgm:pt modelId="{CDF47F9D-0AA7-42EC-9E5E-5049A7E6446D}" type="pres">
      <dgm:prSet presAssocID="{F3BB562A-B7AE-4826-821E-603E471A3A35}" presName="textRect" presStyleLbl="revTx" presStyleIdx="0" presStyleCnt="4">
        <dgm:presLayoutVars>
          <dgm:chMax val="1"/>
          <dgm:chPref val="1"/>
        </dgm:presLayoutVars>
      </dgm:prSet>
      <dgm:spPr/>
    </dgm:pt>
    <dgm:pt modelId="{7F162847-A612-43F7-B8C1-91ABC044E396}" type="pres">
      <dgm:prSet presAssocID="{E33D74E7-1CD1-41DD-B7BC-883176A14A90}" presName="sibTrans" presStyleLbl="sibTrans2D1" presStyleIdx="0" presStyleCnt="0"/>
      <dgm:spPr/>
    </dgm:pt>
    <dgm:pt modelId="{6BFEAEB6-596C-41DD-BA42-4CA05D1B2EF5}" type="pres">
      <dgm:prSet presAssocID="{8F382DF0-0035-464B-988B-31DFAF60465F}" presName="compNode" presStyleCnt="0"/>
      <dgm:spPr/>
    </dgm:pt>
    <dgm:pt modelId="{3046BC42-4F88-41B3-A4FB-DC0F206C6F3B}" type="pres">
      <dgm:prSet presAssocID="{8F382DF0-0035-464B-988B-31DFAF60465F}" presName="iconBgRect" presStyleLbl="bgShp" presStyleIdx="1" presStyleCnt="4"/>
      <dgm:spPr/>
    </dgm:pt>
    <dgm:pt modelId="{97388B33-A399-4465-9C77-509A1217A47D}" type="pres">
      <dgm:prSet presAssocID="{8F382DF0-0035-464B-988B-31DFAF6046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Brainstorm"/>
        </a:ext>
      </dgm:extLst>
    </dgm:pt>
    <dgm:pt modelId="{E9852D20-FB81-4A56-AE10-21B9543DF635}" type="pres">
      <dgm:prSet presAssocID="{8F382DF0-0035-464B-988B-31DFAF60465F}" presName="spaceRect" presStyleCnt="0"/>
      <dgm:spPr/>
    </dgm:pt>
    <dgm:pt modelId="{6BB7FAD5-C3FB-4C7A-9343-6D0988E2D2A6}" type="pres">
      <dgm:prSet presAssocID="{8F382DF0-0035-464B-988B-31DFAF60465F}" presName="textRect" presStyleLbl="revTx" presStyleIdx="1" presStyleCnt="4">
        <dgm:presLayoutVars>
          <dgm:chMax val="1"/>
          <dgm:chPref val="1"/>
        </dgm:presLayoutVars>
      </dgm:prSet>
      <dgm:spPr/>
    </dgm:pt>
    <dgm:pt modelId="{08513996-86AA-4237-BDB6-CB4DB1C49AF3}" type="pres">
      <dgm:prSet presAssocID="{7CEFDEA0-604B-4968-A59C-1B03414306C0}" presName="sibTrans" presStyleLbl="sibTrans2D1" presStyleIdx="0" presStyleCnt="0"/>
      <dgm:spPr/>
    </dgm:pt>
    <dgm:pt modelId="{59039B0A-58C8-4A8A-8DA7-FAAE1074921A}" type="pres">
      <dgm:prSet presAssocID="{4AC0CDD5-3995-4086-9A6E-7443FC2EFEF4}" presName="compNode" presStyleCnt="0"/>
      <dgm:spPr/>
    </dgm:pt>
    <dgm:pt modelId="{F8D0615A-82FD-4CA7-B1FF-07DEE9ECF12A}" type="pres">
      <dgm:prSet presAssocID="{4AC0CDD5-3995-4086-9A6E-7443FC2EFEF4}" presName="iconBgRect" presStyleLbl="bgShp" presStyleIdx="2" presStyleCnt="4"/>
      <dgm:spPr/>
    </dgm:pt>
    <dgm:pt modelId="{01AA6FFC-0BD4-4499-A30A-D6179BEBFD2D}" type="pres">
      <dgm:prSet presAssocID="{4AC0CDD5-3995-4086-9A6E-7443FC2EFEF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pcorn"/>
        </a:ext>
      </dgm:extLst>
    </dgm:pt>
    <dgm:pt modelId="{F5977A4B-C506-49A8-A605-16B58D6ED7D4}" type="pres">
      <dgm:prSet presAssocID="{4AC0CDD5-3995-4086-9A6E-7443FC2EFEF4}" presName="spaceRect" presStyleCnt="0"/>
      <dgm:spPr/>
    </dgm:pt>
    <dgm:pt modelId="{B923E83D-82EF-4D5E-852D-B17B38325B42}" type="pres">
      <dgm:prSet presAssocID="{4AC0CDD5-3995-4086-9A6E-7443FC2EFEF4}" presName="textRect" presStyleLbl="revTx" presStyleIdx="2" presStyleCnt="4">
        <dgm:presLayoutVars>
          <dgm:chMax val="1"/>
          <dgm:chPref val="1"/>
        </dgm:presLayoutVars>
      </dgm:prSet>
      <dgm:spPr/>
    </dgm:pt>
    <dgm:pt modelId="{E5323847-3EF9-47EF-AD05-9FF06DE4300F}" type="pres">
      <dgm:prSet presAssocID="{E627CBEC-D3FB-4826-842B-56F6A9A96F69}" presName="sibTrans" presStyleLbl="sibTrans2D1" presStyleIdx="0" presStyleCnt="0"/>
      <dgm:spPr/>
    </dgm:pt>
    <dgm:pt modelId="{A6E0732C-927B-4D52-A4E4-835EF94E0C64}" type="pres">
      <dgm:prSet presAssocID="{745B9C92-97A8-416E-A594-75DE5A647CDF}" presName="compNode" presStyleCnt="0"/>
      <dgm:spPr/>
    </dgm:pt>
    <dgm:pt modelId="{72DBD432-E841-4597-BC15-C17561DF7F15}" type="pres">
      <dgm:prSet presAssocID="{745B9C92-97A8-416E-A594-75DE5A647CDF}" presName="iconBgRect" presStyleLbl="bgShp" presStyleIdx="3" presStyleCnt="4"/>
      <dgm:spPr/>
    </dgm:pt>
    <dgm:pt modelId="{5B4B49ED-6108-4C8E-B5AE-5D7476472248}" type="pres">
      <dgm:prSet presAssocID="{745B9C92-97A8-416E-A594-75DE5A647C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3A89DD07-FDD2-40A0-86EB-7C024017BEE5}" type="pres">
      <dgm:prSet presAssocID="{745B9C92-97A8-416E-A594-75DE5A647CDF}" presName="spaceRect" presStyleCnt="0"/>
      <dgm:spPr/>
    </dgm:pt>
    <dgm:pt modelId="{F1D5C87F-B9F2-4304-881D-491DCC3F7DEF}" type="pres">
      <dgm:prSet presAssocID="{745B9C92-97A8-416E-A594-75DE5A647CDF}" presName="textRect" presStyleLbl="revTx" presStyleIdx="3" presStyleCnt="4">
        <dgm:presLayoutVars>
          <dgm:chMax val="1"/>
          <dgm:chPref val="1"/>
        </dgm:presLayoutVars>
      </dgm:prSet>
      <dgm:spPr/>
    </dgm:pt>
  </dgm:ptLst>
  <dgm:cxnLst>
    <dgm:cxn modelId="{0541B00A-06F6-4CE2-9700-5F1AF4784F16}" type="presOf" srcId="{745B9C92-97A8-416E-A594-75DE5A647CDF}" destId="{F1D5C87F-B9F2-4304-881D-491DCC3F7DEF}" srcOrd="0" destOrd="0" presId="urn:microsoft.com/office/officeart/2018/2/layout/IconCircleList"/>
    <dgm:cxn modelId="{805C3F1D-D3FA-41CD-8C7E-23F3EAB3C152}" srcId="{08BF84C0-F5CD-4E02-BE23-A4A5DB679343}" destId="{F3BB562A-B7AE-4826-821E-603E471A3A35}" srcOrd="0" destOrd="0" parTransId="{75D35BB6-35E3-44C4-A42E-7856A690BC54}" sibTransId="{E33D74E7-1CD1-41DD-B7BC-883176A14A90}"/>
    <dgm:cxn modelId="{CC0D2523-5C49-4997-83C4-208EFC073EC9}" type="presOf" srcId="{F3BB562A-B7AE-4826-821E-603E471A3A35}" destId="{CDF47F9D-0AA7-42EC-9E5E-5049A7E6446D}" srcOrd="0" destOrd="0" presId="urn:microsoft.com/office/officeart/2018/2/layout/IconCircleList"/>
    <dgm:cxn modelId="{1934B870-023B-4ED1-9DAA-A84F0A79EF27}" type="presOf" srcId="{E627CBEC-D3FB-4826-842B-56F6A9A96F69}" destId="{E5323847-3EF9-47EF-AD05-9FF06DE4300F}" srcOrd="0" destOrd="0" presId="urn:microsoft.com/office/officeart/2018/2/layout/IconCircleList"/>
    <dgm:cxn modelId="{A3BECC72-6EF8-49C1-973B-6DF827E64CDB}" srcId="{08BF84C0-F5CD-4E02-BE23-A4A5DB679343}" destId="{745B9C92-97A8-416E-A594-75DE5A647CDF}" srcOrd="3" destOrd="0" parTransId="{54B4D4D1-FFA4-4F0A-B613-C3FADD236C9E}" sibTransId="{FD4D2547-9698-4994-827C-0E91EBD78B13}"/>
    <dgm:cxn modelId="{50574AB0-9458-4F32-BD28-F1466B52DE85}" type="presOf" srcId="{08BF84C0-F5CD-4E02-BE23-A4A5DB679343}" destId="{C8BD0FA9-230B-4273-A2E3-4BCDE4E1B795}" srcOrd="0" destOrd="0" presId="urn:microsoft.com/office/officeart/2018/2/layout/IconCircleList"/>
    <dgm:cxn modelId="{EABDA8BD-7A98-462A-8FD7-ED0D436333DF}" srcId="{08BF84C0-F5CD-4E02-BE23-A4A5DB679343}" destId="{4AC0CDD5-3995-4086-9A6E-7443FC2EFEF4}" srcOrd="2" destOrd="0" parTransId="{15C629BB-8719-43D7-9B57-5390028FEBFA}" sibTransId="{E627CBEC-D3FB-4826-842B-56F6A9A96F69}"/>
    <dgm:cxn modelId="{E29045BE-8EC4-4E19-9F96-B0F9E3FE2255}" type="presOf" srcId="{E33D74E7-1CD1-41DD-B7BC-883176A14A90}" destId="{7F162847-A612-43F7-B8C1-91ABC044E396}" srcOrd="0" destOrd="0" presId="urn:microsoft.com/office/officeart/2018/2/layout/IconCircleList"/>
    <dgm:cxn modelId="{120989CF-867A-4611-974D-FABCB596AE3D}" srcId="{08BF84C0-F5CD-4E02-BE23-A4A5DB679343}" destId="{8F382DF0-0035-464B-988B-31DFAF60465F}" srcOrd="1" destOrd="0" parTransId="{7D09DA5C-9327-462C-A665-9F920B261AF1}" sibTransId="{7CEFDEA0-604B-4968-A59C-1B03414306C0}"/>
    <dgm:cxn modelId="{7529A9D1-A004-432F-A0C6-30CAD2711496}" type="presOf" srcId="{8F382DF0-0035-464B-988B-31DFAF60465F}" destId="{6BB7FAD5-C3FB-4C7A-9343-6D0988E2D2A6}" srcOrd="0" destOrd="0" presId="urn:microsoft.com/office/officeart/2018/2/layout/IconCircleList"/>
    <dgm:cxn modelId="{91B6D1EA-707E-4115-A274-3DC3683AE40D}" type="presOf" srcId="{4AC0CDD5-3995-4086-9A6E-7443FC2EFEF4}" destId="{B923E83D-82EF-4D5E-852D-B17B38325B42}" srcOrd="0" destOrd="0" presId="urn:microsoft.com/office/officeart/2018/2/layout/IconCircleList"/>
    <dgm:cxn modelId="{159815FC-88C2-48A9-8D1F-6226CDCB939C}" type="presOf" srcId="{7CEFDEA0-604B-4968-A59C-1B03414306C0}" destId="{08513996-86AA-4237-BDB6-CB4DB1C49AF3}" srcOrd="0" destOrd="0" presId="urn:microsoft.com/office/officeart/2018/2/layout/IconCircleList"/>
    <dgm:cxn modelId="{1B382A8B-1737-4B28-93DB-D74FC662E70E}" type="presParOf" srcId="{C8BD0FA9-230B-4273-A2E3-4BCDE4E1B795}" destId="{05236550-ABBD-440C-AF4D-3C087AF06911}" srcOrd="0" destOrd="0" presId="urn:microsoft.com/office/officeart/2018/2/layout/IconCircleList"/>
    <dgm:cxn modelId="{285F3C2C-8B31-4001-9075-771CF4F5C972}" type="presParOf" srcId="{05236550-ABBD-440C-AF4D-3C087AF06911}" destId="{F8079FAD-A6DC-4A00-8EDC-9AE747C5BC39}" srcOrd="0" destOrd="0" presId="urn:microsoft.com/office/officeart/2018/2/layout/IconCircleList"/>
    <dgm:cxn modelId="{D57A2127-DBC2-4A37-8AEB-2ED1FAFA9B0C}" type="presParOf" srcId="{F8079FAD-A6DC-4A00-8EDC-9AE747C5BC39}" destId="{3F4B036E-6142-4263-9C1A-B3A6D4C84E1F}" srcOrd="0" destOrd="0" presId="urn:microsoft.com/office/officeart/2018/2/layout/IconCircleList"/>
    <dgm:cxn modelId="{2770CD0D-E70D-44D8-8A73-D90926C646C8}" type="presParOf" srcId="{F8079FAD-A6DC-4A00-8EDC-9AE747C5BC39}" destId="{B541D13C-5B0F-4F2D-8C9C-9712103637DD}" srcOrd="1" destOrd="0" presId="urn:microsoft.com/office/officeart/2018/2/layout/IconCircleList"/>
    <dgm:cxn modelId="{31E52385-AB1E-4593-B69F-BBDCFDA74474}" type="presParOf" srcId="{F8079FAD-A6DC-4A00-8EDC-9AE747C5BC39}" destId="{F367E84E-E432-4564-BC7F-29F0958762F8}" srcOrd="2" destOrd="0" presId="urn:microsoft.com/office/officeart/2018/2/layout/IconCircleList"/>
    <dgm:cxn modelId="{9CFD66B7-B901-439A-8AFB-E8E0D5C1E1DF}" type="presParOf" srcId="{F8079FAD-A6DC-4A00-8EDC-9AE747C5BC39}" destId="{CDF47F9D-0AA7-42EC-9E5E-5049A7E6446D}" srcOrd="3" destOrd="0" presId="urn:microsoft.com/office/officeart/2018/2/layout/IconCircleList"/>
    <dgm:cxn modelId="{301CEC38-15CE-434C-B424-A9588587F481}" type="presParOf" srcId="{05236550-ABBD-440C-AF4D-3C087AF06911}" destId="{7F162847-A612-43F7-B8C1-91ABC044E396}" srcOrd="1" destOrd="0" presId="urn:microsoft.com/office/officeart/2018/2/layout/IconCircleList"/>
    <dgm:cxn modelId="{6E536A9A-A6C6-4303-AC27-AD0C4CDB37E6}" type="presParOf" srcId="{05236550-ABBD-440C-AF4D-3C087AF06911}" destId="{6BFEAEB6-596C-41DD-BA42-4CA05D1B2EF5}" srcOrd="2" destOrd="0" presId="urn:microsoft.com/office/officeart/2018/2/layout/IconCircleList"/>
    <dgm:cxn modelId="{D1D210DD-F2CC-4F68-9288-899EBDD7C8A3}" type="presParOf" srcId="{6BFEAEB6-596C-41DD-BA42-4CA05D1B2EF5}" destId="{3046BC42-4F88-41B3-A4FB-DC0F206C6F3B}" srcOrd="0" destOrd="0" presId="urn:microsoft.com/office/officeart/2018/2/layout/IconCircleList"/>
    <dgm:cxn modelId="{A1F56656-65B4-4A58-BAD4-AF35C2BA9111}" type="presParOf" srcId="{6BFEAEB6-596C-41DD-BA42-4CA05D1B2EF5}" destId="{97388B33-A399-4465-9C77-509A1217A47D}" srcOrd="1" destOrd="0" presId="urn:microsoft.com/office/officeart/2018/2/layout/IconCircleList"/>
    <dgm:cxn modelId="{A2F73ECF-E43B-41FF-B8C8-1E23351A8323}" type="presParOf" srcId="{6BFEAEB6-596C-41DD-BA42-4CA05D1B2EF5}" destId="{E9852D20-FB81-4A56-AE10-21B9543DF635}" srcOrd="2" destOrd="0" presId="urn:microsoft.com/office/officeart/2018/2/layout/IconCircleList"/>
    <dgm:cxn modelId="{3FA71589-DD3C-4A73-B25A-BD14130C708E}" type="presParOf" srcId="{6BFEAEB6-596C-41DD-BA42-4CA05D1B2EF5}" destId="{6BB7FAD5-C3FB-4C7A-9343-6D0988E2D2A6}" srcOrd="3" destOrd="0" presId="urn:microsoft.com/office/officeart/2018/2/layout/IconCircleList"/>
    <dgm:cxn modelId="{010FFF4B-A79F-4016-80C2-08C5BA43E97B}" type="presParOf" srcId="{05236550-ABBD-440C-AF4D-3C087AF06911}" destId="{08513996-86AA-4237-BDB6-CB4DB1C49AF3}" srcOrd="3" destOrd="0" presId="urn:microsoft.com/office/officeart/2018/2/layout/IconCircleList"/>
    <dgm:cxn modelId="{E7E2944C-B701-4D1E-8820-A59ADC4C4E8F}" type="presParOf" srcId="{05236550-ABBD-440C-AF4D-3C087AF06911}" destId="{59039B0A-58C8-4A8A-8DA7-FAAE1074921A}" srcOrd="4" destOrd="0" presId="urn:microsoft.com/office/officeart/2018/2/layout/IconCircleList"/>
    <dgm:cxn modelId="{A33CEFB5-9F99-4BCE-8224-8416C130BC90}" type="presParOf" srcId="{59039B0A-58C8-4A8A-8DA7-FAAE1074921A}" destId="{F8D0615A-82FD-4CA7-B1FF-07DEE9ECF12A}" srcOrd="0" destOrd="0" presId="urn:microsoft.com/office/officeart/2018/2/layout/IconCircleList"/>
    <dgm:cxn modelId="{61281EC8-E324-4C51-8948-94AE82764F83}" type="presParOf" srcId="{59039B0A-58C8-4A8A-8DA7-FAAE1074921A}" destId="{01AA6FFC-0BD4-4499-A30A-D6179BEBFD2D}" srcOrd="1" destOrd="0" presId="urn:microsoft.com/office/officeart/2018/2/layout/IconCircleList"/>
    <dgm:cxn modelId="{642DA24A-44A2-4124-A9BC-4CE3917BF4C0}" type="presParOf" srcId="{59039B0A-58C8-4A8A-8DA7-FAAE1074921A}" destId="{F5977A4B-C506-49A8-A605-16B58D6ED7D4}" srcOrd="2" destOrd="0" presId="urn:microsoft.com/office/officeart/2018/2/layout/IconCircleList"/>
    <dgm:cxn modelId="{AB505A28-BDEC-46E9-8D88-8C91BDC384BD}" type="presParOf" srcId="{59039B0A-58C8-4A8A-8DA7-FAAE1074921A}" destId="{B923E83D-82EF-4D5E-852D-B17B38325B42}" srcOrd="3" destOrd="0" presId="urn:microsoft.com/office/officeart/2018/2/layout/IconCircleList"/>
    <dgm:cxn modelId="{10FEB131-2E60-4C72-8710-2E0CAD85B460}" type="presParOf" srcId="{05236550-ABBD-440C-AF4D-3C087AF06911}" destId="{E5323847-3EF9-47EF-AD05-9FF06DE4300F}" srcOrd="5" destOrd="0" presId="urn:microsoft.com/office/officeart/2018/2/layout/IconCircleList"/>
    <dgm:cxn modelId="{0427B505-62E0-45F4-A749-83AD88A41AB3}" type="presParOf" srcId="{05236550-ABBD-440C-AF4D-3C087AF06911}" destId="{A6E0732C-927B-4D52-A4E4-835EF94E0C64}" srcOrd="6" destOrd="0" presId="urn:microsoft.com/office/officeart/2018/2/layout/IconCircleList"/>
    <dgm:cxn modelId="{D824190B-EB2A-4DE4-AA0A-84F040EA152B}" type="presParOf" srcId="{A6E0732C-927B-4D52-A4E4-835EF94E0C64}" destId="{72DBD432-E841-4597-BC15-C17561DF7F15}" srcOrd="0" destOrd="0" presId="urn:microsoft.com/office/officeart/2018/2/layout/IconCircleList"/>
    <dgm:cxn modelId="{93EB1858-67FE-4446-97AA-454372EB4766}" type="presParOf" srcId="{A6E0732C-927B-4D52-A4E4-835EF94E0C64}" destId="{5B4B49ED-6108-4C8E-B5AE-5D7476472248}" srcOrd="1" destOrd="0" presId="urn:microsoft.com/office/officeart/2018/2/layout/IconCircleList"/>
    <dgm:cxn modelId="{0EA888D6-E27A-4602-AB72-FAA107CAFFBE}" type="presParOf" srcId="{A6E0732C-927B-4D52-A4E4-835EF94E0C64}" destId="{3A89DD07-FDD2-40A0-86EB-7C024017BEE5}" srcOrd="2" destOrd="0" presId="urn:microsoft.com/office/officeart/2018/2/layout/IconCircleList"/>
    <dgm:cxn modelId="{176FE621-3163-47C1-9E37-6D85A6C86B81}" type="presParOf" srcId="{A6E0732C-927B-4D52-A4E4-835EF94E0C64}" destId="{F1D5C87F-B9F2-4304-881D-491DCC3F7DE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65AC5-73BF-4C51-8BA5-370CD882366A}" type="doc">
      <dgm:prSet loTypeId="urn:microsoft.com/office/officeart/2016/7/layout/VerticalSolidActionList" loCatId="List" qsTypeId="urn:microsoft.com/office/officeart/2005/8/quickstyle/simple1" qsCatId="simple" csTypeId="urn:microsoft.com/office/officeart/2005/8/colors/colorful2" csCatId="colorful" phldr="1"/>
      <dgm:spPr/>
      <dgm:t>
        <a:bodyPr/>
        <a:lstStyle/>
        <a:p>
          <a:endParaRPr lang="en-US"/>
        </a:p>
      </dgm:t>
    </dgm:pt>
    <dgm:pt modelId="{7CFACEFB-E1E0-4F45-B395-2E18FAD0C5D2}">
      <dgm:prSet/>
      <dgm:spPr/>
      <dgm:t>
        <a:bodyPr/>
        <a:lstStyle/>
        <a:p>
          <a:r>
            <a:rPr lang="en-US"/>
            <a:t>Web</a:t>
          </a:r>
        </a:p>
      </dgm:t>
    </dgm:pt>
    <dgm:pt modelId="{5EE529AF-185D-4DE6-99E3-810763D46574}" type="parTrans" cxnId="{7CCD9D40-AC4C-44CC-8F1A-5779BBCEE160}">
      <dgm:prSet/>
      <dgm:spPr/>
      <dgm:t>
        <a:bodyPr/>
        <a:lstStyle/>
        <a:p>
          <a:endParaRPr lang="en-US"/>
        </a:p>
      </dgm:t>
    </dgm:pt>
    <dgm:pt modelId="{46C838F5-3505-4702-AC04-56318B7E9468}" type="sibTrans" cxnId="{7CCD9D40-AC4C-44CC-8F1A-5779BBCEE160}">
      <dgm:prSet/>
      <dgm:spPr/>
      <dgm:t>
        <a:bodyPr/>
        <a:lstStyle/>
        <a:p>
          <a:endParaRPr lang="en-US"/>
        </a:p>
      </dgm:t>
    </dgm:pt>
    <dgm:pt modelId="{A69D8418-2BCB-485A-B6F9-CA5AE731306F}">
      <dgm:prSet/>
      <dgm:spPr/>
      <dgm:t>
        <a:bodyPr/>
        <a:lstStyle/>
        <a:p>
          <a:r>
            <a:rPr lang="en-US" dirty="0"/>
            <a:t> Development</a:t>
          </a:r>
        </a:p>
      </dgm:t>
    </dgm:pt>
    <dgm:pt modelId="{EED717EA-7965-4570-83FD-4E55AC3EA789}" type="parTrans" cxnId="{F11A29A8-BB81-4C34-8F8C-69A57B745DED}">
      <dgm:prSet/>
      <dgm:spPr/>
      <dgm:t>
        <a:bodyPr/>
        <a:lstStyle/>
        <a:p>
          <a:endParaRPr lang="en-US"/>
        </a:p>
      </dgm:t>
    </dgm:pt>
    <dgm:pt modelId="{A928DE30-273A-47D0-B0AF-1F1716699E56}" type="sibTrans" cxnId="{F11A29A8-BB81-4C34-8F8C-69A57B745DED}">
      <dgm:prSet/>
      <dgm:spPr/>
      <dgm:t>
        <a:bodyPr/>
        <a:lstStyle/>
        <a:p>
          <a:endParaRPr lang="en-US"/>
        </a:p>
      </dgm:t>
    </dgm:pt>
    <dgm:pt modelId="{3CA4F72F-B694-455E-A383-370F6A2BCC27}">
      <dgm:prSet/>
      <dgm:spPr/>
      <dgm:t>
        <a:bodyPr/>
        <a:lstStyle/>
        <a:p>
          <a:r>
            <a:rPr lang="en-US"/>
            <a:t>Web</a:t>
          </a:r>
        </a:p>
      </dgm:t>
    </dgm:pt>
    <dgm:pt modelId="{11C4EC54-F0C6-407A-B822-E79413CF8421}" type="parTrans" cxnId="{A931A59A-844D-49C9-83B3-EF44D6B7E76D}">
      <dgm:prSet/>
      <dgm:spPr/>
      <dgm:t>
        <a:bodyPr/>
        <a:lstStyle/>
        <a:p>
          <a:endParaRPr lang="en-US"/>
        </a:p>
      </dgm:t>
    </dgm:pt>
    <dgm:pt modelId="{36B2783F-2AEE-413A-918C-76729B525023}" type="sibTrans" cxnId="{A931A59A-844D-49C9-83B3-EF44D6B7E76D}">
      <dgm:prSet/>
      <dgm:spPr/>
      <dgm:t>
        <a:bodyPr/>
        <a:lstStyle/>
        <a:p>
          <a:endParaRPr lang="en-US"/>
        </a:p>
      </dgm:t>
    </dgm:pt>
    <dgm:pt modelId="{83D4A7D4-27AD-4EED-9509-CAF9430FCE1D}">
      <dgm:prSet/>
      <dgm:spPr/>
      <dgm:t>
        <a:bodyPr/>
        <a:lstStyle/>
        <a:p>
          <a:r>
            <a:rPr lang="en-US" dirty="0"/>
            <a:t> Design</a:t>
          </a:r>
        </a:p>
      </dgm:t>
    </dgm:pt>
    <dgm:pt modelId="{8517A7B1-A5F1-49C6-88C9-FB65958813DF}" type="parTrans" cxnId="{C8007AA1-9A85-49A0-AC85-C62BE130D043}">
      <dgm:prSet/>
      <dgm:spPr/>
      <dgm:t>
        <a:bodyPr/>
        <a:lstStyle/>
        <a:p>
          <a:endParaRPr lang="en-US"/>
        </a:p>
      </dgm:t>
    </dgm:pt>
    <dgm:pt modelId="{83A3F447-5850-4617-BF93-3F60FCB8DC9B}" type="sibTrans" cxnId="{C8007AA1-9A85-49A0-AC85-C62BE130D043}">
      <dgm:prSet/>
      <dgm:spPr/>
      <dgm:t>
        <a:bodyPr/>
        <a:lstStyle/>
        <a:p>
          <a:endParaRPr lang="en-US"/>
        </a:p>
      </dgm:t>
    </dgm:pt>
    <dgm:pt modelId="{6BDF45ED-CC60-43C5-9B3C-021A562280D2}">
      <dgm:prSet/>
      <dgm:spPr/>
      <dgm:t>
        <a:bodyPr/>
        <a:lstStyle/>
        <a:p>
          <a:r>
            <a:rPr lang="en-US"/>
            <a:t>Web</a:t>
          </a:r>
        </a:p>
      </dgm:t>
    </dgm:pt>
    <dgm:pt modelId="{FD164783-FE08-4945-8F86-3A53EAEFB953}" type="parTrans" cxnId="{2FEC01C4-4DF1-4458-8536-5FDD037612A7}">
      <dgm:prSet/>
      <dgm:spPr/>
      <dgm:t>
        <a:bodyPr/>
        <a:lstStyle/>
        <a:p>
          <a:endParaRPr lang="en-US"/>
        </a:p>
      </dgm:t>
    </dgm:pt>
    <dgm:pt modelId="{4AF5B6D4-EEEE-447A-9A6F-61AC0E785144}" type="sibTrans" cxnId="{2FEC01C4-4DF1-4458-8536-5FDD037612A7}">
      <dgm:prSet/>
      <dgm:spPr/>
      <dgm:t>
        <a:bodyPr/>
        <a:lstStyle/>
        <a:p>
          <a:endParaRPr lang="en-US"/>
        </a:p>
      </dgm:t>
    </dgm:pt>
    <dgm:pt modelId="{BA1594CC-8CDC-4E7D-A346-7086BC805B3E}">
      <dgm:prSet/>
      <dgm:spPr/>
      <dgm:t>
        <a:bodyPr/>
        <a:lstStyle/>
        <a:p>
          <a:r>
            <a:rPr lang="en-US" dirty="0"/>
            <a:t> Writing Content Creation</a:t>
          </a:r>
        </a:p>
      </dgm:t>
    </dgm:pt>
    <dgm:pt modelId="{B42A9930-2425-4D10-A005-DD89A38503CB}" type="parTrans" cxnId="{241C9587-EC1C-4CAF-BB71-3B7C92BFB78F}">
      <dgm:prSet/>
      <dgm:spPr/>
      <dgm:t>
        <a:bodyPr/>
        <a:lstStyle/>
        <a:p>
          <a:endParaRPr lang="en-US"/>
        </a:p>
      </dgm:t>
    </dgm:pt>
    <dgm:pt modelId="{9E1621A1-A73C-416A-94A9-C57C5FBDFF9D}" type="sibTrans" cxnId="{241C9587-EC1C-4CAF-BB71-3B7C92BFB78F}">
      <dgm:prSet/>
      <dgm:spPr/>
      <dgm:t>
        <a:bodyPr/>
        <a:lstStyle/>
        <a:p>
          <a:endParaRPr lang="en-US"/>
        </a:p>
      </dgm:t>
    </dgm:pt>
    <dgm:pt modelId="{1593159E-B23D-4976-9E0E-244A701FE103}" type="pres">
      <dgm:prSet presAssocID="{CE665AC5-73BF-4C51-8BA5-370CD882366A}" presName="Name0" presStyleCnt="0">
        <dgm:presLayoutVars>
          <dgm:dir/>
          <dgm:animLvl val="lvl"/>
          <dgm:resizeHandles val="exact"/>
        </dgm:presLayoutVars>
      </dgm:prSet>
      <dgm:spPr/>
    </dgm:pt>
    <dgm:pt modelId="{4C9A9FBD-3498-4B28-BC21-25E6F99AE661}" type="pres">
      <dgm:prSet presAssocID="{7CFACEFB-E1E0-4F45-B395-2E18FAD0C5D2}" presName="linNode" presStyleCnt="0"/>
      <dgm:spPr/>
    </dgm:pt>
    <dgm:pt modelId="{14A2507E-52F1-4C20-9A6B-DA34E90649A5}" type="pres">
      <dgm:prSet presAssocID="{7CFACEFB-E1E0-4F45-B395-2E18FAD0C5D2}" presName="parentText" presStyleLbl="alignNode1" presStyleIdx="0" presStyleCnt="3">
        <dgm:presLayoutVars>
          <dgm:chMax val="1"/>
          <dgm:bulletEnabled/>
        </dgm:presLayoutVars>
      </dgm:prSet>
      <dgm:spPr/>
    </dgm:pt>
    <dgm:pt modelId="{5E61A57E-043C-4E69-A638-641AD3E519A4}" type="pres">
      <dgm:prSet presAssocID="{7CFACEFB-E1E0-4F45-B395-2E18FAD0C5D2}" presName="descendantText" presStyleLbl="alignAccFollowNode1" presStyleIdx="0" presStyleCnt="3">
        <dgm:presLayoutVars>
          <dgm:bulletEnabled/>
        </dgm:presLayoutVars>
      </dgm:prSet>
      <dgm:spPr/>
    </dgm:pt>
    <dgm:pt modelId="{DCADD922-DFAD-440A-9E66-21E7EFD494C7}" type="pres">
      <dgm:prSet presAssocID="{46C838F5-3505-4702-AC04-56318B7E9468}" presName="sp" presStyleCnt="0"/>
      <dgm:spPr/>
    </dgm:pt>
    <dgm:pt modelId="{ECC68854-F86E-4926-B2E3-840BA404153E}" type="pres">
      <dgm:prSet presAssocID="{3CA4F72F-B694-455E-A383-370F6A2BCC27}" presName="linNode" presStyleCnt="0"/>
      <dgm:spPr/>
    </dgm:pt>
    <dgm:pt modelId="{1AB97C84-0446-41DE-9D99-5E4C7CF2149D}" type="pres">
      <dgm:prSet presAssocID="{3CA4F72F-B694-455E-A383-370F6A2BCC27}" presName="parentText" presStyleLbl="alignNode1" presStyleIdx="1" presStyleCnt="3">
        <dgm:presLayoutVars>
          <dgm:chMax val="1"/>
          <dgm:bulletEnabled/>
        </dgm:presLayoutVars>
      </dgm:prSet>
      <dgm:spPr/>
    </dgm:pt>
    <dgm:pt modelId="{A09017C7-CC73-410C-852C-D06E43153506}" type="pres">
      <dgm:prSet presAssocID="{3CA4F72F-B694-455E-A383-370F6A2BCC27}" presName="descendantText" presStyleLbl="alignAccFollowNode1" presStyleIdx="1" presStyleCnt="3">
        <dgm:presLayoutVars>
          <dgm:bulletEnabled/>
        </dgm:presLayoutVars>
      </dgm:prSet>
      <dgm:spPr/>
    </dgm:pt>
    <dgm:pt modelId="{BBC94F42-DDCC-4261-85E3-C5DBF0B9A801}" type="pres">
      <dgm:prSet presAssocID="{36B2783F-2AEE-413A-918C-76729B525023}" presName="sp" presStyleCnt="0"/>
      <dgm:spPr/>
    </dgm:pt>
    <dgm:pt modelId="{50C57BDF-9B70-4E3C-8DB2-AC4C6AEB0782}" type="pres">
      <dgm:prSet presAssocID="{6BDF45ED-CC60-43C5-9B3C-021A562280D2}" presName="linNode" presStyleCnt="0"/>
      <dgm:spPr/>
    </dgm:pt>
    <dgm:pt modelId="{7EAE927B-2E83-470A-A122-6F12501EA80B}" type="pres">
      <dgm:prSet presAssocID="{6BDF45ED-CC60-43C5-9B3C-021A562280D2}" presName="parentText" presStyleLbl="alignNode1" presStyleIdx="2" presStyleCnt="3">
        <dgm:presLayoutVars>
          <dgm:chMax val="1"/>
          <dgm:bulletEnabled/>
        </dgm:presLayoutVars>
      </dgm:prSet>
      <dgm:spPr/>
    </dgm:pt>
    <dgm:pt modelId="{F3A6183B-9688-4FC1-9451-C3977C2D9785}" type="pres">
      <dgm:prSet presAssocID="{6BDF45ED-CC60-43C5-9B3C-021A562280D2}" presName="descendantText" presStyleLbl="alignAccFollowNode1" presStyleIdx="2" presStyleCnt="3">
        <dgm:presLayoutVars>
          <dgm:bulletEnabled/>
        </dgm:presLayoutVars>
      </dgm:prSet>
      <dgm:spPr/>
    </dgm:pt>
  </dgm:ptLst>
  <dgm:cxnLst>
    <dgm:cxn modelId="{C440E012-351A-4693-9C50-869741DDAB69}" type="presOf" srcId="{6BDF45ED-CC60-43C5-9B3C-021A562280D2}" destId="{7EAE927B-2E83-470A-A122-6F12501EA80B}" srcOrd="0" destOrd="0" presId="urn:microsoft.com/office/officeart/2016/7/layout/VerticalSolidActionList"/>
    <dgm:cxn modelId="{7CCD9D40-AC4C-44CC-8F1A-5779BBCEE160}" srcId="{CE665AC5-73BF-4C51-8BA5-370CD882366A}" destId="{7CFACEFB-E1E0-4F45-B395-2E18FAD0C5D2}" srcOrd="0" destOrd="0" parTransId="{5EE529AF-185D-4DE6-99E3-810763D46574}" sibTransId="{46C838F5-3505-4702-AC04-56318B7E9468}"/>
    <dgm:cxn modelId="{22218066-1DA1-4094-A807-D94F65DF477E}" type="presOf" srcId="{A69D8418-2BCB-485A-B6F9-CA5AE731306F}" destId="{5E61A57E-043C-4E69-A638-641AD3E519A4}" srcOrd="0" destOrd="0" presId="urn:microsoft.com/office/officeart/2016/7/layout/VerticalSolidActionList"/>
    <dgm:cxn modelId="{5241C166-F544-4CF1-A0FB-761C49CE2DF5}" type="presOf" srcId="{83D4A7D4-27AD-4EED-9509-CAF9430FCE1D}" destId="{A09017C7-CC73-410C-852C-D06E43153506}" srcOrd="0" destOrd="0" presId="urn:microsoft.com/office/officeart/2016/7/layout/VerticalSolidActionList"/>
    <dgm:cxn modelId="{6CFDDD52-B98A-493C-8797-EDBF7BE45640}" type="presOf" srcId="{BA1594CC-8CDC-4E7D-A346-7086BC805B3E}" destId="{F3A6183B-9688-4FC1-9451-C3977C2D9785}" srcOrd="0" destOrd="0" presId="urn:microsoft.com/office/officeart/2016/7/layout/VerticalSolidActionList"/>
    <dgm:cxn modelId="{7354DB83-7E45-48C8-8E6B-A1EC03AB855B}" type="presOf" srcId="{7CFACEFB-E1E0-4F45-B395-2E18FAD0C5D2}" destId="{14A2507E-52F1-4C20-9A6B-DA34E90649A5}" srcOrd="0" destOrd="0" presId="urn:microsoft.com/office/officeart/2016/7/layout/VerticalSolidActionList"/>
    <dgm:cxn modelId="{38886C85-7EA2-477D-B0A3-1E4AEDFD4233}" type="presOf" srcId="{3CA4F72F-B694-455E-A383-370F6A2BCC27}" destId="{1AB97C84-0446-41DE-9D99-5E4C7CF2149D}" srcOrd="0" destOrd="0" presId="urn:microsoft.com/office/officeart/2016/7/layout/VerticalSolidActionList"/>
    <dgm:cxn modelId="{241C9587-EC1C-4CAF-BB71-3B7C92BFB78F}" srcId="{6BDF45ED-CC60-43C5-9B3C-021A562280D2}" destId="{BA1594CC-8CDC-4E7D-A346-7086BC805B3E}" srcOrd="0" destOrd="0" parTransId="{B42A9930-2425-4D10-A005-DD89A38503CB}" sibTransId="{9E1621A1-A73C-416A-94A9-C57C5FBDFF9D}"/>
    <dgm:cxn modelId="{A931A59A-844D-49C9-83B3-EF44D6B7E76D}" srcId="{CE665AC5-73BF-4C51-8BA5-370CD882366A}" destId="{3CA4F72F-B694-455E-A383-370F6A2BCC27}" srcOrd="1" destOrd="0" parTransId="{11C4EC54-F0C6-407A-B822-E79413CF8421}" sibTransId="{36B2783F-2AEE-413A-918C-76729B525023}"/>
    <dgm:cxn modelId="{C8007AA1-9A85-49A0-AC85-C62BE130D043}" srcId="{3CA4F72F-B694-455E-A383-370F6A2BCC27}" destId="{83D4A7D4-27AD-4EED-9509-CAF9430FCE1D}" srcOrd="0" destOrd="0" parTransId="{8517A7B1-A5F1-49C6-88C9-FB65958813DF}" sibTransId="{83A3F447-5850-4617-BF93-3F60FCB8DC9B}"/>
    <dgm:cxn modelId="{F11A29A8-BB81-4C34-8F8C-69A57B745DED}" srcId="{7CFACEFB-E1E0-4F45-B395-2E18FAD0C5D2}" destId="{A69D8418-2BCB-485A-B6F9-CA5AE731306F}" srcOrd="0" destOrd="0" parTransId="{EED717EA-7965-4570-83FD-4E55AC3EA789}" sibTransId="{A928DE30-273A-47D0-B0AF-1F1716699E56}"/>
    <dgm:cxn modelId="{2FEC01C4-4DF1-4458-8536-5FDD037612A7}" srcId="{CE665AC5-73BF-4C51-8BA5-370CD882366A}" destId="{6BDF45ED-CC60-43C5-9B3C-021A562280D2}" srcOrd="2" destOrd="0" parTransId="{FD164783-FE08-4945-8F86-3A53EAEFB953}" sibTransId="{4AF5B6D4-EEEE-447A-9A6F-61AC0E785144}"/>
    <dgm:cxn modelId="{BEC979D4-B05D-40B0-8834-A1DBB221E30B}" type="presOf" srcId="{CE665AC5-73BF-4C51-8BA5-370CD882366A}" destId="{1593159E-B23D-4976-9E0E-244A701FE103}" srcOrd="0" destOrd="0" presId="urn:microsoft.com/office/officeart/2016/7/layout/VerticalSolidActionList"/>
    <dgm:cxn modelId="{DFDB92C5-0A29-4EA7-B715-FE52B73D31DB}" type="presParOf" srcId="{1593159E-B23D-4976-9E0E-244A701FE103}" destId="{4C9A9FBD-3498-4B28-BC21-25E6F99AE661}" srcOrd="0" destOrd="0" presId="urn:microsoft.com/office/officeart/2016/7/layout/VerticalSolidActionList"/>
    <dgm:cxn modelId="{F3ACEDFD-145F-405D-B2FA-8C8FF5ACAFB5}" type="presParOf" srcId="{4C9A9FBD-3498-4B28-BC21-25E6F99AE661}" destId="{14A2507E-52F1-4C20-9A6B-DA34E90649A5}" srcOrd="0" destOrd="0" presId="urn:microsoft.com/office/officeart/2016/7/layout/VerticalSolidActionList"/>
    <dgm:cxn modelId="{442E6CF6-5F81-4E07-A395-089C95CB3C0D}" type="presParOf" srcId="{4C9A9FBD-3498-4B28-BC21-25E6F99AE661}" destId="{5E61A57E-043C-4E69-A638-641AD3E519A4}" srcOrd="1" destOrd="0" presId="urn:microsoft.com/office/officeart/2016/7/layout/VerticalSolidActionList"/>
    <dgm:cxn modelId="{2C93ABF7-0A74-49FA-AECD-50CE4A519209}" type="presParOf" srcId="{1593159E-B23D-4976-9E0E-244A701FE103}" destId="{DCADD922-DFAD-440A-9E66-21E7EFD494C7}" srcOrd="1" destOrd="0" presId="urn:microsoft.com/office/officeart/2016/7/layout/VerticalSolidActionList"/>
    <dgm:cxn modelId="{72D2CB91-6ED0-44A1-8F5D-5EFEE665B4D4}" type="presParOf" srcId="{1593159E-B23D-4976-9E0E-244A701FE103}" destId="{ECC68854-F86E-4926-B2E3-840BA404153E}" srcOrd="2" destOrd="0" presId="urn:microsoft.com/office/officeart/2016/7/layout/VerticalSolidActionList"/>
    <dgm:cxn modelId="{369E40F2-1E57-4FA8-9A9C-76E8BCBF2AFB}" type="presParOf" srcId="{ECC68854-F86E-4926-B2E3-840BA404153E}" destId="{1AB97C84-0446-41DE-9D99-5E4C7CF2149D}" srcOrd="0" destOrd="0" presId="urn:microsoft.com/office/officeart/2016/7/layout/VerticalSolidActionList"/>
    <dgm:cxn modelId="{75B8CA92-FADD-4575-9E3D-0FEC667764C0}" type="presParOf" srcId="{ECC68854-F86E-4926-B2E3-840BA404153E}" destId="{A09017C7-CC73-410C-852C-D06E43153506}" srcOrd="1" destOrd="0" presId="urn:microsoft.com/office/officeart/2016/7/layout/VerticalSolidActionList"/>
    <dgm:cxn modelId="{3EFD7D74-3BD3-40B5-BACF-2DD991B22820}" type="presParOf" srcId="{1593159E-B23D-4976-9E0E-244A701FE103}" destId="{BBC94F42-DDCC-4261-85E3-C5DBF0B9A801}" srcOrd="3" destOrd="0" presId="urn:microsoft.com/office/officeart/2016/7/layout/VerticalSolidActionList"/>
    <dgm:cxn modelId="{1326DFDD-8F5D-4252-9BC6-94B5740292B2}" type="presParOf" srcId="{1593159E-B23D-4976-9E0E-244A701FE103}" destId="{50C57BDF-9B70-4E3C-8DB2-AC4C6AEB0782}" srcOrd="4" destOrd="0" presId="urn:microsoft.com/office/officeart/2016/7/layout/VerticalSolidActionList"/>
    <dgm:cxn modelId="{DA0D73A2-1D81-4868-83FC-86833B281837}" type="presParOf" srcId="{50C57BDF-9B70-4E3C-8DB2-AC4C6AEB0782}" destId="{7EAE927B-2E83-470A-A122-6F12501EA80B}" srcOrd="0" destOrd="0" presId="urn:microsoft.com/office/officeart/2016/7/layout/VerticalSolidActionList"/>
    <dgm:cxn modelId="{A7339A50-BCED-4173-8EE1-D4EC387F1172}" type="presParOf" srcId="{50C57BDF-9B70-4E3C-8DB2-AC4C6AEB0782}" destId="{F3A6183B-9688-4FC1-9451-C3977C2D9785}"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76FFB3-8875-4277-BC81-C678D26B2EA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CF35D45-FCCE-4044-9AE3-ADAB5CD1D3EA}">
      <dgm:prSet/>
      <dgm:spPr/>
      <dgm:t>
        <a:bodyPr/>
        <a:lstStyle/>
        <a:p>
          <a:r>
            <a:rPr lang="en-US" b="0" baseline="0" dirty="0"/>
            <a:t>Updating three big sites, i.e. prestigeproperties.com, uct-asia.com </a:t>
          </a:r>
          <a:r>
            <a:rPr lang="en-US" b="0" baseline="0" dirty="0" err="1"/>
            <a:t>i.e</a:t>
          </a:r>
          <a:r>
            <a:rPr lang="en-US" b="0" baseline="0" dirty="0"/>
            <a:t> the procurement business, and the STM-style blog for the cosmetic surgery clinic, Michael Tailor’s website, Pattaya Prestige properties website, </a:t>
          </a:r>
          <a:r>
            <a:rPr lang="en-US" b="0" baseline="0" dirty="0" err="1"/>
            <a:t>Summedico</a:t>
          </a:r>
          <a:r>
            <a:rPr lang="en-US" b="0" baseline="0" dirty="0"/>
            <a:t> Website,&amp; REMBRANDT Hotel site. </a:t>
          </a:r>
          <a:endParaRPr lang="en-US" dirty="0"/>
        </a:p>
      </dgm:t>
    </dgm:pt>
    <dgm:pt modelId="{2D3ED466-01C7-410C-8003-18DF2E3F8EA6}" type="parTrans" cxnId="{FAE8CD4E-6CE6-4DFB-8E39-41C1DB7652F7}">
      <dgm:prSet/>
      <dgm:spPr/>
      <dgm:t>
        <a:bodyPr/>
        <a:lstStyle/>
        <a:p>
          <a:endParaRPr lang="en-US"/>
        </a:p>
      </dgm:t>
    </dgm:pt>
    <dgm:pt modelId="{2D6B5BB6-1B3C-41F4-A07F-B903CA4A59B7}" type="sibTrans" cxnId="{FAE8CD4E-6CE6-4DFB-8E39-41C1DB7652F7}">
      <dgm:prSet/>
      <dgm:spPr/>
      <dgm:t>
        <a:bodyPr/>
        <a:lstStyle/>
        <a:p>
          <a:endParaRPr lang="en-US"/>
        </a:p>
      </dgm:t>
    </dgm:pt>
    <dgm:pt modelId="{9F340259-4A65-45D7-8506-979B075BCD01}">
      <dgm:prSet/>
      <dgm:spPr/>
      <dgm:t>
        <a:bodyPr/>
        <a:lstStyle/>
        <a:p>
          <a:r>
            <a:rPr lang="en-US" b="0" baseline="0"/>
            <a:t>To assist two senior web developers  that they were working on so that we could complete them as soon as possible within the deadline of the projects.</a:t>
          </a:r>
          <a:endParaRPr lang="en-US"/>
        </a:p>
      </dgm:t>
    </dgm:pt>
    <dgm:pt modelId="{85194FDC-2538-4629-8E45-BDD1CB3E0CE3}" type="parTrans" cxnId="{9885B90A-39E4-4BB9-9787-31C83775719F}">
      <dgm:prSet/>
      <dgm:spPr/>
      <dgm:t>
        <a:bodyPr/>
        <a:lstStyle/>
        <a:p>
          <a:endParaRPr lang="en-US"/>
        </a:p>
      </dgm:t>
    </dgm:pt>
    <dgm:pt modelId="{D6BB9FB1-CCA5-4C8F-84A7-D3A9096B806A}" type="sibTrans" cxnId="{9885B90A-39E4-4BB9-9787-31C83775719F}">
      <dgm:prSet/>
      <dgm:spPr/>
      <dgm:t>
        <a:bodyPr/>
        <a:lstStyle/>
        <a:p>
          <a:endParaRPr lang="en-US"/>
        </a:p>
      </dgm:t>
    </dgm:pt>
    <dgm:pt modelId="{E809DDBB-0F37-4122-9733-D3F48A832DD2}">
      <dgm:prSet/>
      <dgm:spPr/>
      <dgm:t>
        <a:bodyPr/>
        <a:lstStyle/>
        <a:p>
          <a:r>
            <a:rPr lang="en-US" b="0" baseline="0" dirty="0"/>
            <a:t>Involved tasks such as posting writing content provided to me by writers from the company , also Images, other media files as well, and use category appropriately, and other relevant standard measures set by senior developers.</a:t>
          </a:r>
          <a:endParaRPr lang="en-US" dirty="0"/>
        </a:p>
      </dgm:t>
    </dgm:pt>
    <dgm:pt modelId="{F2E5C032-8F10-4943-AE09-5DB1D535F61C}" type="parTrans" cxnId="{59BCAC31-B323-40CB-B4CD-E409107FC2E4}">
      <dgm:prSet/>
      <dgm:spPr/>
      <dgm:t>
        <a:bodyPr/>
        <a:lstStyle/>
        <a:p>
          <a:endParaRPr lang="en-US"/>
        </a:p>
      </dgm:t>
    </dgm:pt>
    <dgm:pt modelId="{946575FE-DF61-4D26-A2C4-80CE59F5A789}" type="sibTrans" cxnId="{59BCAC31-B323-40CB-B4CD-E409107FC2E4}">
      <dgm:prSet/>
      <dgm:spPr/>
      <dgm:t>
        <a:bodyPr/>
        <a:lstStyle/>
        <a:p>
          <a:endParaRPr lang="en-US"/>
        </a:p>
      </dgm:t>
    </dgm:pt>
    <dgm:pt modelId="{DBDE9909-CC1D-4248-824E-930D7A850220}" type="pres">
      <dgm:prSet presAssocID="{6476FFB3-8875-4277-BC81-C678D26B2EAC}" presName="root" presStyleCnt="0">
        <dgm:presLayoutVars>
          <dgm:dir/>
          <dgm:resizeHandles val="exact"/>
        </dgm:presLayoutVars>
      </dgm:prSet>
      <dgm:spPr/>
    </dgm:pt>
    <dgm:pt modelId="{284331C8-00F0-4E27-BA71-B2B95467F2A2}" type="pres">
      <dgm:prSet presAssocID="{DCF35D45-FCCE-4044-9AE3-ADAB5CD1D3EA}" presName="compNode" presStyleCnt="0"/>
      <dgm:spPr/>
    </dgm:pt>
    <dgm:pt modelId="{959D2CE3-49BC-4095-A759-E6E03D85DDF4}" type="pres">
      <dgm:prSet presAssocID="{DCF35D45-FCCE-4044-9AE3-ADAB5CD1D3EA}" presName="bgRect" presStyleLbl="bgShp" presStyleIdx="0" presStyleCnt="3"/>
      <dgm:spPr/>
    </dgm:pt>
    <dgm:pt modelId="{542C3572-2D95-45E8-8595-0C744A78B618}" type="pres">
      <dgm:prSet presAssocID="{DCF35D45-FCCE-4044-9AE3-ADAB5CD1D3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D4F720DD-6680-42F3-9F02-7D2BF6F93DE2}" type="pres">
      <dgm:prSet presAssocID="{DCF35D45-FCCE-4044-9AE3-ADAB5CD1D3EA}" presName="spaceRect" presStyleCnt="0"/>
      <dgm:spPr/>
    </dgm:pt>
    <dgm:pt modelId="{C4D60D5E-C507-4A40-9924-E8BCBB1DD2ED}" type="pres">
      <dgm:prSet presAssocID="{DCF35D45-FCCE-4044-9AE3-ADAB5CD1D3EA}" presName="parTx" presStyleLbl="revTx" presStyleIdx="0" presStyleCnt="3">
        <dgm:presLayoutVars>
          <dgm:chMax val="0"/>
          <dgm:chPref val="0"/>
        </dgm:presLayoutVars>
      </dgm:prSet>
      <dgm:spPr/>
    </dgm:pt>
    <dgm:pt modelId="{FCAF5EF2-6DCA-4DFD-AA58-201D4019EB31}" type="pres">
      <dgm:prSet presAssocID="{2D6B5BB6-1B3C-41F4-A07F-B903CA4A59B7}" presName="sibTrans" presStyleCnt="0"/>
      <dgm:spPr/>
    </dgm:pt>
    <dgm:pt modelId="{1BF1E7B3-1E73-4EB0-8CE7-197AEEC553BE}" type="pres">
      <dgm:prSet presAssocID="{9F340259-4A65-45D7-8506-979B075BCD01}" presName="compNode" presStyleCnt="0"/>
      <dgm:spPr/>
    </dgm:pt>
    <dgm:pt modelId="{68155925-636D-40F1-996E-939D56665060}" type="pres">
      <dgm:prSet presAssocID="{9F340259-4A65-45D7-8506-979B075BCD01}" presName="bgRect" presStyleLbl="bgShp" presStyleIdx="1" presStyleCnt="3"/>
      <dgm:spPr/>
    </dgm:pt>
    <dgm:pt modelId="{49FBBB77-7775-4F4B-8BE7-06BA381CB7B6}" type="pres">
      <dgm:prSet presAssocID="{9F340259-4A65-45D7-8506-979B075BCD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70FBED03-EE52-4AFA-8DE0-291A1A555C54}" type="pres">
      <dgm:prSet presAssocID="{9F340259-4A65-45D7-8506-979B075BCD01}" presName="spaceRect" presStyleCnt="0"/>
      <dgm:spPr/>
    </dgm:pt>
    <dgm:pt modelId="{5CE0B314-7960-4AB1-A3D3-37C826F8F7F1}" type="pres">
      <dgm:prSet presAssocID="{9F340259-4A65-45D7-8506-979B075BCD01}" presName="parTx" presStyleLbl="revTx" presStyleIdx="1" presStyleCnt="3">
        <dgm:presLayoutVars>
          <dgm:chMax val="0"/>
          <dgm:chPref val="0"/>
        </dgm:presLayoutVars>
      </dgm:prSet>
      <dgm:spPr/>
    </dgm:pt>
    <dgm:pt modelId="{FE0A4CF5-9761-4896-893E-D37A6D08AD68}" type="pres">
      <dgm:prSet presAssocID="{D6BB9FB1-CCA5-4C8F-84A7-D3A9096B806A}" presName="sibTrans" presStyleCnt="0"/>
      <dgm:spPr/>
    </dgm:pt>
    <dgm:pt modelId="{ECE59303-2023-4A42-8A84-7AE4D3F7602E}" type="pres">
      <dgm:prSet presAssocID="{E809DDBB-0F37-4122-9733-D3F48A832DD2}" presName="compNode" presStyleCnt="0"/>
      <dgm:spPr/>
    </dgm:pt>
    <dgm:pt modelId="{42AE6127-F3FE-45B6-8DD6-B8ADCC68803C}" type="pres">
      <dgm:prSet presAssocID="{E809DDBB-0F37-4122-9733-D3F48A832DD2}" presName="bgRect" presStyleLbl="bgShp" presStyleIdx="2" presStyleCnt="3"/>
      <dgm:spPr/>
    </dgm:pt>
    <dgm:pt modelId="{F02333B3-9BD9-423D-9147-5318F0B21651}" type="pres">
      <dgm:prSet presAssocID="{E809DDBB-0F37-4122-9733-D3F48A832DD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AB678137-E9F3-4D9E-B7B5-EBCFBA37BF8F}" type="pres">
      <dgm:prSet presAssocID="{E809DDBB-0F37-4122-9733-D3F48A832DD2}" presName="spaceRect" presStyleCnt="0"/>
      <dgm:spPr/>
    </dgm:pt>
    <dgm:pt modelId="{F0A0BACB-B2C0-4078-85EB-2827682C3114}" type="pres">
      <dgm:prSet presAssocID="{E809DDBB-0F37-4122-9733-D3F48A832DD2}" presName="parTx" presStyleLbl="revTx" presStyleIdx="2" presStyleCnt="3">
        <dgm:presLayoutVars>
          <dgm:chMax val="0"/>
          <dgm:chPref val="0"/>
        </dgm:presLayoutVars>
      </dgm:prSet>
      <dgm:spPr/>
    </dgm:pt>
  </dgm:ptLst>
  <dgm:cxnLst>
    <dgm:cxn modelId="{FE9FF801-DB99-4550-BD95-47B6631484B6}" type="presOf" srcId="{DCF35D45-FCCE-4044-9AE3-ADAB5CD1D3EA}" destId="{C4D60D5E-C507-4A40-9924-E8BCBB1DD2ED}" srcOrd="0" destOrd="0" presId="urn:microsoft.com/office/officeart/2018/2/layout/IconVerticalSolidList"/>
    <dgm:cxn modelId="{9885B90A-39E4-4BB9-9787-31C83775719F}" srcId="{6476FFB3-8875-4277-BC81-C678D26B2EAC}" destId="{9F340259-4A65-45D7-8506-979B075BCD01}" srcOrd="1" destOrd="0" parTransId="{85194FDC-2538-4629-8E45-BDD1CB3E0CE3}" sibTransId="{D6BB9FB1-CCA5-4C8F-84A7-D3A9096B806A}"/>
    <dgm:cxn modelId="{59BCAC31-B323-40CB-B4CD-E409107FC2E4}" srcId="{6476FFB3-8875-4277-BC81-C678D26B2EAC}" destId="{E809DDBB-0F37-4122-9733-D3F48A832DD2}" srcOrd="2" destOrd="0" parTransId="{F2E5C032-8F10-4943-AE09-5DB1D535F61C}" sibTransId="{946575FE-DF61-4D26-A2C4-80CE59F5A789}"/>
    <dgm:cxn modelId="{FAE8CD4E-6CE6-4DFB-8E39-41C1DB7652F7}" srcId="{6476FFB3-8875-4277-BC81-C678D26B2EAC}" destId="{DCF35D45-FCCE-4044-9AE3-ADAB5CD1D3EA}" srcOrd="0" destOrd="0" parTransId="{2D3ED466-01C7-410C-8003-18DF2E3F8EA6}" sibTransId="{2D6B5BB6-1B3C-41F4-A07F-B903CA4A59B7}"/>
    <dgm:cxn modelId="{DFA0447C-0B0F-4585-AD6A-A05B3C685849}" type="presOf" srcId="{E809DDBB-0F37-4122-9733-D3F48A832DD2}" destId="{F0A0BACB-B2C0-4078-85EB-2827682C3114}" srcOrd="0" destOrd="0" presId="urn:microsoft.com/office/officeart/2018/2/layout/IconVerticalSolidList"/>
    <dgm:cxn modelId="{4D39E087-11C5-4F0E-9242-A75EF9499426}" type="presOf" srcId="{9F340259-4A65-45D7-8506-979B075BCD01}" destId="{5CE0B314-7960-4AB1-A3D3-37C826F8F7F1}" srcOrd="0" destOrd="0" presId="urn:microsoft.com/office/officeart/2018/2/layout/IconVerticalSolidList"/>
    <dgm:cxn modelId="{E621BDD1-DEF7-401B-8320-EFE185926955}" type="presOf" srcId="{6476FFB3-8875-4277-BC81-C678D26B2EAC}" destId="{DBDE9909-CC1D-4248-824E-930D7A850220}" srcOrd="0" destOrd="0" presId="urn:microsoft.com/office/officeart/2018/2/layout/IconVerticalSolidList"/>
    <dgm:cxn modelId="{61D98F6C-FA52-44BD-AC7D-451026DEA87E}" type="presParOf" srcId="{DBDE9909-CC1D-4248-824E-930D7A850220}" destId="{284331C8-00F0-4E27-BA71-B2B95467F2A2}" srcOrd="0" destOrd="0" presId="urn:microsoft.com/office/officeart/2018/2/layout/IconVerticalSolidList"/>
    <dgm:cxn modelId="{513A62E9-32C2-4C6D-9B33-0F6D067670E4}" type="presParOf" srcId="{284331C8-00F0-4E27-BA71-B2B95467F2A2}" destId="{959D2CE3-49BC-4095-A759-E6E03D85DDF4}" srcOrd="0" destOrd="0" presId="urn:microsoft.com/office/officeart/2018/2/layout/IconVerticalSolidList"/>
    <dgm:cxn modelId="{4A58E205-FAE0-42C3-A9F4-C2303325B04B}" type="presParOf" srcId="{284331C8-00F0-4E27-BA71-B2B95467F2A2}" destId="{542C3572-2D95-45E8-8595-0C744A78B618}" srcOrd="1" destOrd="0" presId="urn:microsoft.com/office/officeart/2018/2/layout/IconVerticalSolidList"/>
    <dgm:cxn modelId="{3BAC54E3-763B-4AB6-88BE-17832ADC40AE}" type="presParOf" srcId="{284331C8-00F0-4E27-BA71-B2B95467F2A2}" destId="{D4F720DD-6680-42F3-9F02-7D2BF6F93DE2}" srcOrd="2" destOrd="0" presId="urn:microsoft.com/office/officeart/2018/2/layout/IconVerticalSolidList"/>
    <dgm:cxn modelId="{2F849A12-C7B9-4378-ACD3-BAC8399AC9B3}" type="presParOf" srcId="{284331C8-00F0-4E27-BA71-B2B95467F2A2}" destId="{C4D60D5E-C507-4A40-9924-E8BCBB1DD2ED}" srcOrd="3" destOrd="0" presId="urn:microsoft.com/office/officeart/2018/2/layout/IconVerticalSolidList"/>
    <dgm:cxn modelId="{C4A6A376-E7AE-4668-8BD5-EEF35ED45F8B}" type="presParOf" srcId="{DBDE9909-CC1D-4248-824E-930D7A850220}" destId="{FCAF5EF2-6DCA-4DFD-AA58-201D4019EB31}" srcOrd="1" destOrd="0" presId="urn:microsoft.com/office/officeart/2018/2/layout/IconVerticalSolidList"/>
    <dgm:cxn modelId="{BA79D9AD-764F-4722-BB48-B4790DF462EE}" type="presParOf" srcId="{DBDE9909-CC1D-4248-824E-930D7A850220}" destId="{1BF1E7B3-1E73-4EB0-8CE7-197AEEC553BE}" srcOrd="2" destOrd="0" presId="urn:microsoft.com/office/officeart/2018/2/layout/IconVerticalSolidList"/>
    <dgm:cxn modelId="{B6D21552-78D2-494B-A74D-709F74E33EFA}" type="presParOf" srcId="{1BF1E7B3-1E73-4EB0-8CE7-197AEEC553BE}" destId="{68155925-636D-40F1-996E-939D56665060}" srcOrd="0" destOrd="0" presId="urn:microsoft.com/office/officeart/2018/2/layout/IconVerticalSolidList"/>
    <dgm:cxn modelId="{18915D57-3F74-4B31-955F-BCB65AC792FC}" type="presParOf" srcId="{1BF1E7B3-1E73-4EB0-8CE7-197AEEC553BE}" destId="{49FBBB77-7775-4F4B-8BE7-06BA381CB7B6}" srcOrd="1" destOrd="0" presId="urn:microsoft.com/office/officeart/2018/2/layout/IconVerticalSolidList"/>
    <dgm:cxn modelId="{E9F79712-4DAE-4442-A7C0-A2B0B55B31F4}" type="presParOf" srcId="{1BF1E7B3-1E73-4EB0-8CE7-197AEEC553BE}" destId="{70FBED03-EE52-4AFA-8DE0-291A1A555C54}" srcOrd="2" destOrd="0" presId="urn:microsoft.com/office/officeart/2018/2/layout/IconVerticalSolidList"/>
    <dgm:cxn modelId="{6A3FD3C5-215D-4E63-B4AF-3C62D4E84721}" type="presParOf" srcId="{1BF1E7B3-1E73-4EB0-8CE7-197AEEC553BE}" destId="{5CE0B314-7960-4AB1-A3D3-37C826F8F7F1}" srcOrd="3" destOrd="0" presId="urn:microsoft.com/office/officeart/2018/2/layout/IconVerticalSolidList"/>
    <dgm:cxn modelId="{E5CBB116-28F7-4928-8053-14D7E2DA7E1D}" type="presParOf" srcId="{DBDE9909-CC1D-4248-824E-930D7A850220}" destId="{FE0A4CF5-9761-4896-893E-D37A6D08AD68}" srcOrd="3" destOrd="0" presId="urn:microsoft.com/office/officeart/2018/2/layout/IconVerticalSolidList"/>
    <dgm:cxn modelId="{D359C680-EBEC-4E6F-B750-330C5700EB19}" type="presParOf" srcId="{DBDE9909-CC1D-4248-824E-930D7A850220}" destId="{ECE59303-2023-4A42-8A84-7AE4D3F7602E}" srcOrd="4" destOrd="0" presId="urn:microsoft.com/office/officeart/2018/2/layout/IconVerticalSolidList"/>
    <dgm:cxn modelId="{2200BBA9-0044-45EA-A729-CE7CA492A9D0}" type="presParOf" srcId="{ECE59303-2023-4A42-8A84-7AE4D3F7602E}" destId="{42AE6127-F3FE-45B6-8DD6-B8ADCC68803C}" srcOrd="0" destOrd="0" presId="urn:microsoft.com/office/officeart/2018/2/layout/IconVerticalSolidList"/>
    <dgm:cxn modelId="{43596024-DB60-44DE-A693-BEEE096AA52F}" type="presParOf" srcId="{ECE59303-2023-4A42-8A84-7AE4D3F7602E}" destId="{F02333B3-9BD9-423D-9147-5318F0B21651}" srcOrd="1" destOrd="0" presId="urn:microsoft.com/office/officeart/2018/2/layout/IconVerticalSolidList"/>
    <dgm:cxn modelId="{A2AE608A-5ACA-4050-AA25-96F54EDCF854}" type="presParOf" srcId="{ECE59303-2023-4A42-8A84-7AE4D3F7602E}" destId="{AB678137-E9F3-4D9E-B7B5-EBCFBA37BF8F}" srcOrd="2" destOrd="0" presId="urn:microsoft.com/office/officeart/2018/2/layout/IconVerticalSolidList"/>
    <dgm:cxn modelId="{CD98A3F8-E775-4F5C-9CDA-D2B77A14F4BB}" type="presParOf" srcId="{ECE59303-2023-4A42-8A84-7AE4D3F7602E}" destId="{F0A0BACB-B2C0-4078-85EB-2827682C31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479E6B-96F8-4EFC-BB61-21FA17CC4595}"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A324C947-A96D-4854-8C26-92C13BAC7F58}">
      <dgm:prSet/>
      <dgm:spPr/>
      <dgm:t>
        <a:bodyPr/>
        <a:lstStyle/>
        <a:p>
          <a:r>
            <a:rPr lang="en-US" b="0" baseline="0" dirty="0"/>
            <a:t>To accomplish the project goals, I made extensive use of advanced AI tools, specifically Jasper AI and Chat GPT. These tools, along with the </a:t>
          </a:r>
          <a:r>
            <a:rPr lang="en-US" b="0" baseline="0" dirty="0" err="1"/>
            <a:t>Roojai</a:t>
          </a:r>
          <a:r>
            <a:rPr lang="en-US" b="0" baseline="0" dirty="0"/>
            <a:t> website, provided a comprehensive set of features and resources to facilitate content generation, ideation, and optimization. Each article need to use featured image from </a:t>
          </a:r>
          <a:r>
            <a:rPr lang="en-US" b="0" baseline="0" dirty="0" err="1"/>
            <a:t>Freepik</a:t>
          </a:r>
          <a:r>
            <a:rPr lang="en-US" b="0" baseline="0" dirty="0"/>
            <a:t> website or others. Follow standardized published date of posting set by senior developers.</a:t>
          </a:r>
          <a:endParaRPr lang="en-US" dirty="0"/>
        </a:p>
      </dgm:t>
    </dgm:pt>
    <dgm:pt modelId="{F3C5F800-DD6D-4FA9-9417-B3CDBAEB9F1F}" type="parTrans" cxnId="{C6A05F46-F0F6-4DAA-814A-616EEAEEC44A}">
      <dgm:prSet/>
      <dgm:spPr/>
      <dgm:t>
        <a:bodyPr/>
        <a:lstStyle/>
        <a:p>
          <a:endParaRPr lang="en-US"/>
        </a:p>
      </dgm:t>
    </dgm:pt>
    <dgm:pt modelId="{2E51F028-3DA3-4FCA-A591-3F26B87F74FF}" type="sibTrans" cxnId="{C6A05F46-F0F6-4DAA-814A-616EEAEEC44A}">
      <dgm:prSet/>
      <dgm:spPr/>
      <dgm:t>
        <a:bodyPr/>
        <a:lstStyle/>
        <a:p>
          <a:endParaRPr lang="en-US"/>
        </a:p>
      </dgm:t>
    </dgm:pt>
    <dgm:pt modelId="{408CA6B7-6D3C-48F4-BA82-93A693F8634D}">
      <dgm:prSet/>
      <dgm:spPr/>
      <dgm:t>
        <a:bodyPr/>
        <a:lstStyle/>
        <a:p>
          <a:r>
            <a:rPr lang="en-US" b="0" baseline="0" dirty="0"/>
            <a:t>The scope of the project involved generating three articles per website, each around 1000 words in length. We need to create 4 categories for all sites based on the topic of the site. Every article needs to be under two categories. And one of the two categories has to be common for all the posts. </a:t>
          </a:r>
          <a:endParaRPr lang="en-US" dirty="0"/>
        </a:p>
      </dgm:t>
    </dgm:pt>
    <dgm:pt modelId="{E7F5476E-FC50-4460-A5C6-3D5D37213333}" type="parTrans" cxnId="{794F9AD4-2AE4-4388-AA3F-B8B680F7BA9C}">
      <dgm:prSet/>
      <dgm:spPr/>
      <dgm:t>
        <a:bodyPr/>
        <a:lstStyle/>
        <a:p>
          <a:endParaRPr lang="en-US"/>
        </a:p>
      </dgm:t>
    </dgm:pt>
    <dgm:pt modelId="{2286BB76-162E-4887-9592-7A2EE35ED5CA}" type="sibTrans" cxnId="{794F9AD4-2AE4-4388-AA3F-B8B680F7BA9C}">
      <dgm:prSet/>
      <dgm:spPr/>
      <dgm:t>
        <a:bodyPr/>
        <a:lstStyle/>
        <a:p>
          <a:endParaRPr lang="en-US"/>
        </a:p>
      </dgm:t>
    </dgm:pt>
    <dgm:pt modelId="{4B770CFD-1E6C-47E7-B763-8C2D63C0625F}">
      <dgm:prSet/>
      <dgm:spPr/>
      <dgm:t>
        <a:bodyPr/>
        <a:lstStyle/>
        <a:p>
          <a:r>
            <a:rPr lang="en-US" b="0" baseline="0" dirty="0"/>
            <a:t>For some of the Indonesian sites, we had to add a relevant article link from the </a:t>
          </a:r>
          <a:r>
            <a:rPr lang="en-US" b="0" baseline="0" dirty="0" err="1"/>
            <a:t>Roojai</a:t>
          </a:r>
          <a:r>
            <a:rPr lang="en-US" b="0" baseline="0" dirty="0"/>
            <a:t> website to a keyword for every post we did, and we had to choose an article from </a:t>
          </a:r>
          <a:r>
            <a:rPr lang="en-US" b="0" baseline="0" dirty="0" err="1"/>
            <a:t>Roojai</a:t>
          </a:r>
          <a:r>
            <a:rPr lang="en-US" b="0" baseline="0" dirty="0"/>
            <a:t> that closely matches the topic of every post. </a:t>
          </a:r>
          <a:endParaRPr lang="en-US" dirty="0"/>
        </a:p>
      </dgm:t>
    </dgm:pt>
    <dgm:pt modelId="{A4C9B468-8410-4227-BBA0-34C291311ACB}" type="parTrans" cxnId="{7151A816-4C56-4E10-98E7-F38C5FE330A0}">
      <dgm:prSet/>
      <dgm:spPr/>
      <dgm:t>
        <a:bodyPr/>
        <a:lstStyle/>
        <a:p>
          <a:endParaRPr lang="en-US"/>
        </a:p>
      </dgm:t>
    </dgm:pt>
    <dgm:pt modelId="{A93E90DD-445C-44E9-9DB1-675E8E074949}" type="sibTrans" cxnId="{7151A816-4C56-4E10-98E7-F38C5FE330A0}">
      <dgm:prSet/>
      <dgm:spPr/>
      <dgm:t>
        <a:bodyPr/>
        <a:lstStyle/>
        <a:p>
          <a:endParaRPr lang="en-US"/>
        </a:p>
      </dgm:t>
    </dgm:pt>
    <dgm:pt modelId="{B1AA5E97-461D-4574-83F1-222F6CDA5B82}" type="pres">
      <dgm:prSet presAssocID="{6C479E6B-96F8-4EFC-BB61-21FA17CC4595}" presName="outerComposite" presStyleCnt="0">
        <dgm:presLayoutVars>
          <dgm:chMax val="5"/>
          <dgm:dir/>
          <dgm:resizeHandles val="exact"/>
        </dgm:presLayoutVars>
      </dgm:prSet>
      <dgm:spPr/>
    </dgm:pt>
    <dgm:pt modelId="{CBF2059D-8363-445B-A82C-D6B1B37635B3}" type="pres">
      <dgm:prSet presAssocID="{6C479E6B-96F8-4EFC-BB61-21FA17CC4595}" presName="dummyMaxCanvas" presStyleCnt="0">
        <dgm:presLayoutVars/>
      </dgm:prSet>
      <dgm:spPr/>
    </dgm:pt>
    <dgm:pt modelId="{3DCA9730-2361-4918-B22A-AF5A58F1C79A}" type="pres">
      <dgm:prSet presAssocID="{6C479E6B-96F8-4EFC-BB61-21FA17CC4595}" presName="ThreeNodes_1" presStyleLbl="node1" presStyleIdx="0" presStyleCnt="3">
        <dgm:presLayoutVars>
          <dgm:bulletEnabled val="1"/>
        </dgm:presLayoutVars>
      </dgm:prSet>
      <dgm:spPr/>
    </dgm:pt>
    <dgm:pt modelId="{9D7D1DED-0E00-4CDE-AA56-DA2A40BFEA41}" type="pres">
      <dgm:prSet presAssocID="{6C479E6B-96F8-4EFC-BB61-21FA17CC4595}" presName="ThreeNodes_2" presStyleLbl="node1" presStyleIdx="1" presStyleCnt="3">
        <dgm:presLayoutVars>
          <dgm:bulletEnabled val="1"/>
        </dgm:presLayoutVars>
      </dgm:prSet>
      <dgm:spPr/>
    </dgm:pt>
    <dgm:pt modelId="{CD2164F8-6FF4-4310-B45D-03FCA81BCDF2}" type="pres">
      <dgm:prSet presAssocID="{6C479E6B-96F8-4EFC-BB61-21FA17CC4595}" presName="ThreeNodes_3" presStyleLbl="node1" presStyleIdx="2" presStyleCnt="3">
        <dgm:presLayoutVars>
          <dgm:bulletEnabled val="1"/>
        </dgm:presLayoutVars>
      </dgm:prSet>
      <dgm:spPr/>
    </dgm:pt>
    <dgm:pt modelId="{AD01A75B-C80C-4A12-96AF-DFC9BD1AE270}" type="pres">
      <dgm:prSet presAssocID="{6C479E6B-96F8-4EFC-BB61-21FA17CC4595}" presName="ThreeConn_1-2" presStyleLbl="fgAccFollowNode1" presStyleIdx="0" presStyleCnt="2">
        <dgm:presLayoutVars>
          <dgm:bulletEnabled val="1"/>
        </dgm:presLayoutVars>
      </dgm:prSet>
      <dgm:spPr/>
    </dgm:pt>
    <dgm:pt modelId="{C5742CE8-0C02-41F7-B109-C287AF33529E}" type="pres">
      <dgm:prSet presAssocID="{6C479E6B-96F8-4EFC-BB61-21FA17CC4595}" presName="ThreeConn_2-3" presStyleLbl="fgAccFollowNode1" presStyleIdx="1" presStyleCnt="2">
        <dgm:presLayoutVars>
          <dgm:bulletEnabled val="1"/>
        </dgm:presLayoutVars>
      </dgm:prSet>
      <dgm:spPr/>
    </dgm:pt>
    <dgm:pt modelId="{1B82A444-E3FC-4131-9BDE-8D5C8FF4F35E}" type="pres">
      <dgm:prSet presAssocID="{6C479E6B-96F8-4EFC-BB61-21FA17CC4595}" presName="ThreeNodes_1_text" presStyleLbl="node1" presStyleIdx="2" presStyleCnt="3">
        <dgm:presLayoutVars>
          <dgm:bulletEnabled val="1"/>
        </dgm:presLayoutVars>
      </dgm:prSet>
      <dgm:spPr/>
    </dgm:pt>
    <dgm:pt modelId="{E355D37E-BB76-4FE2-BE5E-6502C8DCEAF4}" type="pres">
      <dgm:prSet presAssocID="{6C479E6B-96F8-4EFC-BB61-21FA17CC4595}" presName="ThreeNodes_2_text" presStyleLbl="node1" presStyleIdx="2" presStyleCnt="3">
        <dgm:presLayoutVars>
          <dgm:bulletEnabled val="1"/>
        </dgm:presLayoutVars>
      </dgm:prSet>
      <dgm:spPr/>
    </dgm:pt>
    <dgm:pt modelId="{A8C9AB36-C62A-4CF7-A0B3-C748E7C14379}" type="pres">
      <dgm:prSet presAssocID="{6C479E6B-96F8-4EFC-BB61-21FA17CC4595}" presName="ThreeNodes_3_text" presStyleLbl="node1" presStyleIdx="2" presStyleCnt="3">
        <dgm:presLayoutVars>
          <dgm:bulletEnabled val="1"/>
        </dgm:presLayoutVars>
      </dgm:prSet>
      <dgm:spPr/>
    </dgm:pt>
  </dgm:ptLst>
  <dgm:cxnLst>
    <dgm:cxn modelId="{1A692407-9BEC-425E-84C9-8906915F01BC}" type="presOf" srcId="{4B770CFD-1E6C-47E7-B763-8C2D63C0625F}" destId="{A8C9AB36-C62A-4CF7-A0B3-C748E7C14379}" srcOrd="1" destOrd="0" presId="urn:microsoft.com/office/officeart/2005/8/layout/vProcess5"/>
    <dgm:cxn modelId="{7151A816-4C56-4E10-98E7-F38C5FE330A0}" srcId="{6C479E6B-96F8-4EFC-BB61-21FA17CC4595}" destId="{4B770CFD-1E6C-47E7-B763-8C2D63C0625F}" srcOrd="2" destOrd="0" parTransId="{A4C9B468-8410-4227-BBA0-34C291311ACB}" sibTransId="{A93E90DD-445C-44E9-9DB1-675E8E074949}"/>
    <dgm:cxn modelId="{248FC635-9F5A-4798-98FF-5A0EAB1DA041}" type="presOf" srcId="{2286BB76-162E-4887-9592-7A2EE35ED5CA}" destId="{C5742CE8-0C02-41F7-B109-C287AF33529E}" srcOrd="0" destOrd="0" presId="urn:microsoft.com/office/officeart/2005/8/layout/vProcess5"/>
    <dgm:cxn modelId="{6FD23B3D-20F5-4CFD-B3A2-1530C866CE41}" type="presOf" srcId="{A324C947-A96D-4854-8C26-92C13BAC7F58}" destId="{1B82A444-E3FC-4131-9BDE-8D5C8FF4F35E}" srcOrd="1" destOrd="0" presId="urn:microsoft.com/office/officeart/2005/8/layout/vProcess5"/>
    <dgm:cxn modelId="{A40F485F-6641-40AD-BD33-49324543302C}" type="presOf" srcId="{6C479E6B-96F8-4EFC-BB61-21FA17CC4595}" destId="{B1AA5E97-461D-4574-83F1-222F6CDA5B82}" srcOrd="0" destOrd="0" presId="urn:microsoft.com/office/officeart/2005/8/layout/vProcess5"/>
    <dgm:cxn modelId="{C6A05F46-F0F6-4DAA-814A-616EEAEEC44A}" srcId="{6C479E6B-96F8-4EFC-BB61-21FA17CC4595}" destId="{A324C947-A96D-4854-8C26-92C13BAC7F58}" srcOrd="0" destOrd="0" parTransId="{F3C5F800-DD6D-4FA9-9417-B3CDBAEB9F1F}" sibTransId="{2E51F028-3DA3-4FCA-A591-3F26B87F74FF}"/>
    <dgm:cxn modelId="{C4FB4079-AEE1-4C99-B0EF-7B6314127655}" type="presOf" srcId="{4B770CFD-1E6C-47E7-B763-8C2D63C0625F}" destId="{CD2164F8-6FF4-4310-B45D-03FCA81BCDF2}" srcOrd="0" destOrd="0" presId="urn:microsoft.com/office/officeart/2005/8/layout/vProcess5"/>
    <dgm:cxn modelId="{40F9EB99-C012-45D9-865C-5175BAC4B50F}" type="presOf" srcId="{A324C947-A96D-4854-8C26-92C13BAC7F58}" destId="{3DCA9730-2361-4918-B22A-AF5A58F1C79A}" srcOrd="0" destOrd="0" presId="urn:microsoft.com/office/officeart/2005/8/layout/vProcess5"/>
    <dgm:cxn modelId="{386E529A-8139-43C2-8D57-2738E3916DCA}" type="presOf" srcId="{2E51F028-3DA3-4FCA-A591-3F26B87F74FF}" destId="{AD01A75B-C80C-4A12-96AF-DFC9BD1AE270}" srcOrd="0" destOrd="0" presId="urn:microsoft.com/office/officeart/2005/8/layout/vProcess5"/>
    <dgm:cxn modelId="{794F9AD4-2AE4-4388-AA3F-B8B680F7BA9C}" srcId="{6C479E6B-96F8-4EFC-BB61-21FA17CC4595}" destId="{408CA6B7-6D3C-48F4-BA82-93A693F8634D}" srcOrd="1" destOrd="0" parTransId="{E7F5476E-FC50-4460-A5C6-3D5D37213333}" sibTransId="{2286BB76-162E-4887-9592-7A2EE35ED5CA}"/>
    <dgm:cxn modelId="{975481DB-A66A-43A4-A4CF-54BFAF1D7F1D}" type="presOf" srcId="{408CA6B7-6D3C-48F4-BA82-93A693F8634D}" destId="{E355D37E-BB76-4FE2-BE5E-6502C8DCEAF4}" srcOrd="1" destOrd="0" presId="urn:microsoft.com/office/officeart/2005/8/layout/vProcess5"/>
    <dgm:cxn modelId="{45F2BCDE-7D17-42F7-8612-772DB4A9FFE9}" type="presOf" srcId="{408CA6B7-6D3C-48F4-BA82-93A693F8634D}" destId="{9D7D1DED-0E00-4CDE-AA56-DA2A40BFEA41}" srcOrd="0" destOrd="0" presId="urn:microsoft.com/office/officeart/2005/8/layout/vProcess5"/>
    <dgm:cxn modelId="{CAE94124-303F-40F4-A02F-0085D8AF9AC0}" type="presParOf" srcId="{B1AA5E97-461D-4574-83F1-222F6CDA5B82}" destId="{CBF2059D-8363-445B-A82C-D6B1B37635B3}" srcOrd="0" destOrd="0" presId="urn:microsoft.com/office/officeart/2005/8/layout/vProcess5"/>
    <dgm:cxn modelId="{24767103-3331-4472-90D8-085C0A18A2AE}" type="presParOf" srcId="{B1AA5E97-461D-4574-83F1-222F6CDA5B82}" destId="{3DCA9730-2361-4918-B22A-AF5A58F1C79A}" srcOrd="1" destOrd="0" presId="urn:microsoft.com/office/officeart/2005/8/layout/vProcess5"/>
    <dgm:cxn modelId="{7B6B39E0-C806-43B0-867E-EAC2F7BEE57D}" type="presParOf" srcId="{B1AA5E97-461D-4574-83F1-222F6CDA5B82}" destId="{9D7D1DED-0E00-4CDE-AA56-DA2A40BFEA41}" srcOrd="2" destOrd="0" presId="urn:microsoft.com/office/officeart/2005/8/layout/vProcess5"/>
    <dgm:cxn modelId="{981DA8A6-7094-4E49-AAA7-909E61D36BDD}" type="presParOf" srcId="{B1AA5E97-461D-4574-83F1-222F6CDA5B82}" destId="{CD2164F8-6FF4-4310-B45D-03FCA81BCDF2}" srcOrd="3" destOrd="0" presId="urn:microsoft.com/office/officeart/2005/8/layout/vProcess5"/>
    <dgm:cxn modelId="{1497C2C5-C991-404A-9E8D-A711EFDE81F4}" type="presParOf" srcId="{B1AA5E97-461D-4574-83F1-222F6CDA5B82}" destId="{AD01A75B-C80C-4A12-96AF-DFC9BD1AE270}" srcOrd="4" destOrd="0" presId="urn:microsoft.com/office/officeart/2005/8/layout/vProcess5"/>
    <dgm:cxn modelId="{0A4E3745-D31A-468E-BBFA-04CE41A316E8}" type="presParOf" srcId="{B1AA5E97-461D-4574-83F1-222F6CDA5B82}" destId="{C5742CE8-0C02-41F7-B109-C287AF33529E}" srcOrd="5" destOrd="0" presId="urn:microsoft.com/office/officeart/2005/8/layout/vProcess5"/>
    <dgm:cxn modelId="{FE5A2885-E624-4CD0-9A86-B42ADB8E56D3}" type="presParOf" srcId="{B1AA5E97-461D-4574-83F1-222F6CDA5B82}" destId="{1B82A444-E3FC-4131-9BDE-8D5C8FF4F35E}" srcOrd="6" destOrd="0" presId="urn:microsoft.com/office/officeart/2005/8/layout/vProcess5"/>
    <dgm:cxn modelId="{057B0C34-0C23-4E07-9A71-B87C86F475A8}" type="presParOf" srcId="{B1AA5E97-461D-4574-83F1-222F6CDA5B82}" destId="{E355D37E-BB76-4FE2-BE5E-6502C8DCEAF4}" srcOrd="7" destOrd="0" presId="urn:microsoft.com/office/officeart/2005/8/layout/vProcess5"/>
    <dgm:cxn modelId="{F7033423-6E24-420E-AE53-3DBFC4B47B3E}" type="presParOf" srcId="{B1AA5E97-461D-4574-83F1-222F6CDA5B82}" destId="{A8C9AB36-C62A-4CF7-A0B3-C748E7C1437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B036E-6142-4263-9C1A-B3A6D4C84E1F}">
      <dsp:nvSpPr>
        <dsp:cNvPr id="0" name=""/>
        <dsp:cNvSpPr/>
      </dsp:nvSpPr>
      <dsp:spPr>
        <a:xfrm>
          <a:off x="46480" y="344414"/>
          <a:ext cx="1250312" cy="1250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41D13C-5B0F-4F2D-8C9C-9712103637DD}">
      <dsp:nvSpPr>
        <dsp:cNvPr id="0" name=""/>
        <dsp:cNvSpPr/>
      </dsp:nvSpPr>
      <dsp:spPr>
        <a:xfrm>
          <a:off x="309045" y="606980"/>
          <a:ext cx="725181" cy="7251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F47F9D-0AA7-42EC-9E5E-5049A7E6446D}">
      <dsp:nvSpPr>
        <dsp:cNvPr id="0" name=""/>
        <dsp:cNvSpPr/>
      </dsp:nvSpPr>
      <dsp:spPr>
        <a:xfrm>
          <a:off x="1564716" y="344414"/>
          <a:ext cx="2947165" cy="125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dirty="0"/>
            <a:t>TBS Marketing is a dynamic marketing agency headquartered in Bangkok, Thailand. </a:t>
          </a:r>
        </a:p>
      </dsp:txBody>
      <dsp:txXfrm>
        <a:off x="1564716" y="344414"/>
        <a:ext cx="2947165" cy="1250312"/>
      </dsp:txXfrm>
    </dsp:sp>
    <dsp:sp modelId="{3046BC42-4F88-41B3-A4FB-DC0F206C6F3B}">
      <dsp:nvSpPr>
        <dsp:cNvPr id="0" name=""/>
        <dsp:cNvSpPr/>
      </dsp:nvSpPr>
      <dsp:spPr>
        <a:xfrm>
          <a:off x="5025403" y="344414"/>
          <a:ext cx="1250312" cy="12503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88B33-A399-4465-9C77-509A1217A47D}">
      <dsp:nvSpPr>
        <dsp:cNvPr id="0" name=""/>
        <dsp:cNvSpPr/>
      </dsp:nvSpPr>
      <dsp:spPr>
        <a:xfrm>
          <a:off x="5287968" y="606980"/>
          <a:ext cx="725181" cy="7251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B7FAD5-C3FB-4C7A-9343-6D0988E2D2A6}">
      <dsp:nvSpPr>
        <dsp:cNvPr id="0" name=""/>
        <dsp:cNvSpPr/>
      </dsp:nvSpPr>
      <dsp:spPr>
        <a:xfrm>
          <a:off x="6543639" y="344414"/>
          <a:ext cx="2947165" cy="125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With a team of passionate marketing professionals and web developers, the company fosters a culture of collaboration, creativity, and innovation.</a:t>
          </a:r>
        </a:p>
      </dsp:txBody>
      <dsp:txXfrm>
        <a:off x="6543639" y="344414"/>
        <a:ext cx="2947165" cy="1250312"/>
      </dsp:txXfrm>
    </dsp:sp>
    <dsp:sp modelId="{F8D0615A-82FD-4CA7-B1FF-07DEE9ECF12A}">
      <dsp:nvSpPr>
        <dsp:cNvPr id="0" name=""/>
        <dsp:cNvSpPr/>
      </dsp:nvSpPr>
      <dsp:spPr>
        <a:xfrm>
          <a:off x="46480" y="2247988"/>
          <a:ext cx="1250312" cy="12503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A6FFC-0BD4-4499-A30A-D6179BEBFD2D}">
      <dsp:nvSpPr>
        <dsp:cNvPr id="0" name=""/>
        <dsp:cNvSpPr/>
      </dsp:nvSpPr>
      <dsp:spPr>
        <a:xfrm>
          <a:off x="309045" y="2510554"/>
          <a:ext cx="725181" cy="7251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3E83D-82EF-4D5E-852D-B17B38325B42}">
      <dsp:nvSpPr>
        <dsp:cNvPr id="0" name=""/>
        <dsp:cNvSpPr/>
      </dsp:nvSpPr>
      <dsp:spPr>
        <a:xfrm>
          <a:off x="1564716" y="2247988"/>
          <a:ext cx="2947165" cy="125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TBS Marketing offers a wide range of services, including branding, digital marketing, website design and development, social media marketing, and event management. They work with clients from diverse industries such as hospitality, finance, healthcare, and more. </a:t>
          </a:r>
        </a:p>
      </dsp:txBody>
      <dsp:txXfrm>
        <a:off x="1564716" y="2247988"/>
        <a:ext cx="2947165" cy="1250312"/>
      </dsp:txXfrm>
    </dsp:sp>
    <dsp:sp modelId="{72DBD432-E841-4597-BC15-C17561DF7F15}">
      <dsp:nvSpPr>
        <dsp:cNvPr id="0" name=""/>
        <dsp:cNvSpPr/>
      </dsp:nvSpPr>
      <dsp:spPr>
        <a:xfrm>
          <a:off x="5025403" y="2247988"/>
          <a:ext cx="1250312" cy="12503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4B49ED-6108-4C8E-B5AE-5D7476472248}">
      <dsp:nvSpPr>
        <dsp:cNvPr id="0" name=""/>
        <dsp:cNvSpPr/>
      </dsp:nvSpPr>
      <dsp:spPr>
        <a:xfrm>
          <a:off x="5287968" y="2510554"/>
          <a:ext cx="725181" cy="7251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D5C87F-B9F2-4304-881D-491DCC3F7DEF}">
      <dsp:nvSpPr>
        <dsp:cNvPr id="0" name=""/>
        <dsp:cNvSpPr/>
      </dsp:nvSpPr>
      <dsp:spPr>
        <a:xfrm>
          <a:off x="6543639" y="2247988"/>
          <a:ext cx="2947165" cy="125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Committed to helping businesses grow, TBS Marketing specializes in providing effective marketing strategies and tailored solutions to meet the unique needs and goals of their clients.</a:t>
          </a:r>
        </a:p>
      </dsp:txBody>
      <dsp:txXfrm>
        <a:off x="6543639" y="2247988"/>
        <a:ext cx="2947165" cy="1250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1A57E-043C-4E69-A638-641AD3E519A4}">
      <dsp:nvSpPr>
        <dsp:cNvPr id="0" name=""/>
        <dsp:cNvSpPr/>
      </dsp:nvSpPr>
      <dsp:spPr>
        <a:xfrm>
          <a:off x="1015365" y="1570"/>
          <a:ext cx="4061460" cy="160929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804" tIns="408760" rIns="78804" bIns="408760" numCol="1" spcCol="1270" anchor="ctr" anchorCtr="0">
          <a:noAutofit/>
        </a:bodyPr>
        <a:lstStyle/>
        <a:p>
          <a:pPr marL="0" lvl="0" indent="0" algn="l" defTabSz="1066800">
            <a:lnSpc>
              <a:spcPct val="90000"/>
            </a:lnSpc>
            <a:spcBef>
              <a:spcPct val="0"/>
            </a:spcBef>
            <a:spcAft>
              <a:spcPct val="35000"/>
            </a:spcAft>
            <a:buNone/>
          </a:pPr>
          <a:r>
            <a:rPr lang="en-US" sz="2400" kern="1200" dirty="0"/>
            <a:t> Development</a:t>
          </a:r>
        </a:p>
      </dsp:txBody>
      <dsp:txXfrm>
        <a:off x="1015365" y="1570"/>
        <a:ext cx="4061460" cy="1609291"/>
      </dsp:txXfrm>
    </dsp:sp>
    <dsp:sp modelId="{14A2507E-52F1-4C20-9A6B-DA34E90649A5}">
      <dsp:nvSpPr>
        <dsp:cNvPr id="0" name=""/>
        <dsp:cNvSpPr/>
      </dsp:nvSpPr>
      <dsp:spPr>
        <a:xfrm>
          <a:off x="0" y="1570"/>
          <a:ext cx="1015365" cy="160929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30" tIns="158962" rIns="53730" bIns="158962" numCol="1" spcCol="1270" anchor="ctr" anchorCtr="0">
          <a:noAutofit/>
        </a:bodyPr>
        <a:lstStyle/>
        <a:p>
          <a:pPr marL="0" lvl="0" indent="0" algn="ctr" defTabSz="1244600">
            <a:lnSpc>
              <a:spcPct val="90000"/>
            </a:lnSpc>
            <a:spcBef>
              <a:spcPct val="0"/>
            </a:spcBef>
            <a:spcAft>
              <a:spcPct val="35000"/>
            </a:spcAft>
            <a:buNone/>
          </a:pPr>
          <a:r>
            <a:rPr lang="en-US" sz="2800" kern="1200"/>
            <a:t>Web</a:t>
          </a:r>
        </a:p>
      </dsp:txBody>
      <dsp:txXfrm>
        <a:off x="0" y="1570"/>
        <a:ext cx="1015365" cy="1609291"/>
      </dsp:txXfrm>
    </dsp:sp>
    <dsp:sp modelId="{A09017C7-CC73-410C-852C-D06E43153506}">
      <dsp:nvSpPr>
        <dsp:cNvPr id="0" name=""/>
        <dsp:cNvSpPr/>
      </dsp:nvSpPr>
      <dsp:spPr>
        <a:xfrm>
          <a:off x="1015365" y="1707419"/>
          <a:ext cx="4061460" cy="1609291"/>
        </a:xfrm>
        <a:prstGeom prst="rect">
          <a:avLst/>
        </a:prstGeom>
        <a:solidFill>
          <a:schemeClr val="accent2">
            <a:tint val="40000"/>
            <a:alpha val="90000"/>
            <a:hueOff val="-548312"/>
            <a:satOff val="2046"/>
            <a:lumOff val="1073"/>
            <a:alphaOff val="0"/>
          </a:schemeClr>
        </a:solidFill>
        <a:ln w="12700" cap="flat" cmpd="sng" algn="ctr">
          <a:solidFill>
            <a:schemeClr val="accent2">
              <a:tint val="40000"/>
              <a:alpha val="90000"/>
              <a:hueOff val="-548312"/>
              <a:satOff val="2046"/>
              <a:lumOff val="10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804" tIns="408760" rIns="78804" bIns="408760" numCol="1" spcCol="1270" anchor="ctr" anchorCtr="0">
          <a:noAutofit/>
        </a:bodyPr>
        <a:lstStyle/>
        <a:p>
          <a:pPr marL="0" lvl="0" indent="0" algn="l" defTabSz="1066800">
            <a:lnSpc>
              <a:spcPct val="90000"/>
            </a:lnSpc>
            <a:spcBef>
              <a:spcPct val="0"/>
            </a:spcBef>
            <a:spcAft>
              <a:spcPct val="35000"/>
            </a:spcAft>
            <a:buNone/>
          </a:pPr>
          <a:r>
            <a:rPr lang="en-US" sz="2400" kern="1200" dirty="0"/>
            <a:t> Design</a:t>
          </a:r>
        </a:p>
      </dsp:txBody>
      <dsp:txXfrm>
        <a:off x="1015365" y="1707419"/>
        <a:ext cx="4061460" cy="1609291"/>
      </dsp:txXfrm>
    </dsp:sp>
    <dsp:sp modelId="{1AB97C84-0446-41DE-9D99-5E4C7CF2149D}">
      <dsp:nvSpPr>
        <dsp:cNvPr id="0" name=""/>
        <dsp:cNvSpPr/>
      </dsp:nvSpPr>
      <dsp:spPr>
        <a:xfrm>
          <a:off x="0" y="1707419"/>
          <a:ext cx="1015365" cy="1609291"/>
        </a:xfrm>
        <a:prstGeom prst="rect">
          <a:avLst/>
        </a:prstGeom>
        <a:solidFill>
          <a:schemeClr val="accent2">
            <a:hueOff val="-742496"/>
            <a:satOff val="-167"/>
            <a:lumOff val="5882"/>
            <a:alphaOff val="0"/>
          </a:schemeClr>
        </a:solidFill>
        <a:ln w="12700" cap="flat" cmpd="sng" algn="ctr">
          <a:solidFill>
            <a:schemeClr val="accent2">
              <a:hueOff val="-742496"/>
              <a:satOff val="-167"/>
              <a:lumOff val="588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30" tIns="158962" rIns="53730" bIns="158962" numCol="1" spcCol="1270" anchor="ctr" anchorCtr="0">
          <a:noAutofit/>
        </a:bodyPr>
        <a:lstStyle/>
        <a:p>
          <a:pPr marL="0" lvl="0" indent="0" algn="ctr" defTabSz="1244600">
            <a:lnSpc>
              <a:spcPct val="90000"/>
            </a:lnSpc>
            <a:spcBef>
              <a:spcPct val="0"/>
            </a:spcBef>
            <a:spcAft>
              <a:spcPct val="35000"/>
            </a:spcAft>
            <a:buNone/>
          </a:pPr>
          <a:r>
            <a:rPr lang="en-US" sz="2800" kern="1200"/>
            <a:t>Web</a:t>
          </a:r>
        </a:p>
      </dsp:txBody>
      <dsp:txXfrm>
        <a:off x="0" y="1707419"/>
        <a:ext cx="1015365" cy="1609291"/>
      </dsp:txXfrm>
    </dsp:sp>
    <dsp:sp modelId="{F3A6183B-9688-4FC1-9451-C3977C2D9785}">
      <dsp:nvSpPr>
        <dsp:cNvPr id="0" name=""/>
        <dsp:cNvSpPr/>
      </dsp:nvSpPr>
      <dsp:spPr>
        <a:xfrm>
          <a:off x="1015365" y="3413268"/>
          <a:ext cx="4061460" cy="1609291"/>
        </a:xfrm>
        <a:prstGeom prst="rect">
          <a:avLst/>
        </a:prstGeom>
        <a:solidFill>
          <a:schemeClr val="accent2">
            <a:tint val="40000"/>
            <a:alpha val="90000"/>
            <a:hueOff val="-1096623"/>
            <a:satOff val="4092"/>
            <a:lumOff val="2146"/>
            <a:alphaOff val="0"/>
          </a:schemeClr>
        </a:solidFill>
        <a:ln w="12700" cap="flat" cmpd="sng" algn="ctr">
          <a:solidFill>
            <a:schemeClr val="accent2">
              <a:tint val="40000"/>
              <a:alpha val="90000"/>
              <a:hueOff val="-1096623"/>
              <a:satOff val="4092"/>
              <a:lumOff val="21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804" tIns="408760" rIns="78804" bIns="408760" numCol="1" spcCol="1270" anchor="ctr" anchorCtr="0">
          <a:noAutofit/>
        </a:bodyPr>
        <a:lstStyle/>
        <a:p>
          <a:pPr marL="0" lvl="0" indent="0" algn="l" defTabSz="1066800">
            <a:lnSpc>
              <a:spcPct val="90000"/>
            </a:lnSpc>
            <a:spcBef>
              <a:spcPct val="0"/>
            </a:spcBef>
            <a:spcAft>
              <a:spcPct val="35000"/>
            </a:spcAft>
            <a:buNone/>
          </a:pPr>
          <a:r>
            <a:rPr lang="en-US" sz="2400" kern="1200" dirty="0"/>
            <a:t> Writing Content Creation</a:t>
          </a:r>
        </a:p>
      </dsp:txBody>
      <dsp:txXfrm>
        <a:off x="1015365" y="3413268"/>
        <a:ext cx="4061460" cy="1609291"/>
      </dsp:txXfrm>
    </dsp:sp>
    <dsp:sp modelId="{7EAE927B-2E83-470A-A122-6F12501EA80B}">
      <dsp:nvSpPr>
        <dsp:cNvPr id="0" name=""/>
        <dsp:cNvSpPr/>
      </dsp:nvSpPr>
      <dsp:spPr>
        <a:xfrm>
          <a:off x="0" y="3413268"/>
          <a:ext cx="1015365" cy="1609291"/>
        </a:xfrm>
        <a:prstGeom prst="rect">
          <a:avLst/>
        </a:prstGeom>
        <a:solidFill>
          <a:schemeClr val="accent2">
            <a:hueOff val="-1484993"/>
            <a:satOff val="-334"/>
            <a:lumOff val="11764"/>
            <a:alphaOff val="0"/>
          </a:schemeClr>
        </a:solidFill>
        <a:ln w="12700" cap="flat" cmpd="sng" algn="ctr">
          <a:solidFill>
            <a:schemeClr val="accent2">
              <a:hueOff val="-1484993"/>
              <a:satOff val="-334"/>
              <a:lumOff val="1176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30" tIns="158962" rIns="53730" bIns="158962" numCol="1" spcCol="1270" anchor="ctr" anchorCtr="0">
          <a:noAutofit/>
        </a:bodyPr>
        <a:lstStyle/>
        <a:p>
          <a:pPr marL="0" lvl="0" indent="0" algn="ctr" defTabSz="1244600">
            <a:lnSpc>
              <a:spcPct val="90000"/>
            </a:lnSpc>
            <a:spcBef>
              <a:spcPct val="0"/>
            </a:spcBef>
            <a:spcAft>
              <a:spcPct val="35000"/>
            </a:spcAft>
            <a:buNone/>
          </a:pPr>
          <a:r>
            <a:rPr lang="en-US" sz="2800" kern="1200"/>
            <a:t>Web</a:t>
          </a:r>
        </a:p>
      </dsp:txBody>
      <dsp:txXfrm>
        <a:off x="0" y="3413268"/>
        <a:ext cx="1015365" cy="1609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D2CE3-49BC-4095-A759-E6E03D85DDF4}">
      <dsp:nvSpPr>
        <dsp:cNvPr id="0" name=""/>
        <dsp:cNvSpPr/>
      </dsp:nvSpPr>
      <dsp:spPr>
        <a:xfrm>
          <a:off x="0" y="1953"/>
          <a:ext cx="8819222" cy="11580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2C3572-2D95-45E8-8595-0C744A78B618}">
      <dsp:nvSpPr>
        <dsp:cNvPr id="0" name=""/>
        <dsp:cNvSpPr/>
      </dsp:nvSpPr>
      <dsp:spPr>
        <a:xfrm>
          <a:off x="350308" y="262513"/>
          <a:ext cx="637546" cy="636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D60D5E-C507-4A40-9924-E8BCBB1DD2ED}">
      <dsp:nvSpPr>
        <dsp:cNvPr id="0" name=""/>
        <dsp:cNvSpPr/>
      </dsp:nvSpPr>
      <dsp:spPr>
        <a:xfrm>
          <a:off x="1338162" y="1953"/>
          <a:ext cx="7231752" cy="115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79" tIns="122679" rIns="122679" bIns="122679" numCol="1" spcCol="1270" anchor="ctr" anchorCtr="0">
          <a:noAutofit/>
        </a:bodyPr>
        <a:lstStyle/>
        <a:p>
          <a:pPr marL="0" lvl="0" indent="0" algn="l" defTabSz="622300">
            <a:lnSpc>
              <a:spcPct val="90000"/>
            </a:lnSpc>
            <a:spcBef>
              <a:spcPct val="0"/>
            </a:spcBef>
            <a:spcAft>
              <a:spcPct val="35000"/>
            </a:spcAft>
            <a:buNone/>
          </a:pPr>
          <a:r>
            <a:rPr lang="en-US" sz="1400" b="0" kern="1200" baseline="0" dirty="0"/>
            <a:t>Updating three big sites, i.e. prestigeproperties.com, uct-asia.com </a:t>
          </a:r>
          <a:r>
            <a:rPr lang="en-US" sz="1400" b="0" kern="1200" baseline="0" dirty="0" err="1"/>
            <a:t>i.e</a:t>
          </a:r>
          <a:r>
            <a:rPr lang="en-US" sz="1400" b="0" kern="1200" baseline="0" dirty="0"/>
            <a:t> the procurement business, and the STM-style blog for the cosmetic surgery clinic, Michael Tailor’s website, Pattaya Prestige properties website, </a:t>
          </a:r>
          <a:r>
            <a:rPr lang="en-US" sz="1400" b="0" kern="1200" baseline="0" dirty="0" err="1"/>
            <a:t>Summedico</a:t>
          </a:r>
          <a:r>
            <a:rPr lang="en-US" sz="1400" b="0" kern="1200" baseline="0" dirty="0"/>
            <a:t> Website,&amp; REMBRANDT Hotel site. </a:t>
          </a:r>
          <a:endParaRPr lang="en-US" sz="1400" kern="1200" dirty="0"/>
        </a:p>
      </dsp:txBody>
      <dsp:txXfrm>
        <a:off x="1338162" y="1953"/>
        <a:ext cx="7231752" cy="1159175"/>
      </dsp:txXfrm>
    </dsp:sp>
    <dsp:sp modelId="{68155925-636D-40F1-996E-939D56665060}">
      <dsp:nvSpPr>
        <dsp:cNvPr id="0" name=""/>
        <dsp:cNvSpPr/>
      </dsp:nvSpPr>
      <dsp:spPr>
        <a:xfrm>
          <a:off x="0" y="1371888"/>
          <a:ext cx="8819222" cy="11580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BBB77-7775-4F4B-8BE7-06BA381CB7B6}">
      <dsp:nvSpPr>
        <dsp:cNvPr id="0" name=""/>
        <dsp:cNvSpPr/>
      </dsp:nvSpPr>
      <dsp:spPr>
        <a:xfrm>
          <a:off x="350308" y="1632447"/>
          <a:ext cx="637546" cy="636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E0B314-7960-4AB1-A3D3-37C826F8F7F1}">
      <dsp:nvSpPr>
        <dsp:cNvPr id="0" name=""/>
        <dsp:cNvSpPr/>
      </dsp:nvSpPr>
      <dsp:spPr>
        <a:xfrm>
          <a:off x="1338162" y="1371888"/>
          <a:ext cx="7231752" cy="115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79" tIns="122679" rIns="122679" bIns="122679" numCol="1" spcCol="1270" anchor="ctr" anchorCtr="0">
          <a:noAutofit/>
        </a:bodyPr>
        <a:lstStyle/>
        <a:p>
          <a:pPr marL="0" lvl="0" indent="0" algn="l" defTabSz="622300">
            <a:lnSpc>
              <a:spcPct val="90000"/>
            </a:lnSpc>
            <a:spcBef>
              <a:spcPct val="0"/>
            </a:spcBef>
            <a:spcAft>
              <a:spcPct val="35000"/>
            </a:spcAft>
            <a:buNone/>
          </a:pPr>
          <a:r>
            <a:rPr lang="en-US" sz="1400" b="0" kern="1200" baseline="0"/>
            <a:t>To assist two senior web developers  that they were working on so that we could complete them as soon as possible within the deadline of the projects.</a:t>
          </a:r>
          <a:endParaRPr lang="en-US" sz="1400" kern="1200"/>
        </a:p>
      </dsp:txBody>
      <dsp:txXfrm>
        <a:off x="1338162" y="1371888"/>
        <a:ext cx="7231752" cy="1159175"/>
      </dsp:txXfrm>
    </dsp:sp>
    <dsp:sp modelId="{42AE6127-F3FE-45B6-8DD6-B8ADCC68803C}">
      <dsp:nvSpPr>
        <dsp:cNvPr id="0" name=""/>
        <dsp:cNvSpPr/>
      </dsp:nvSpPr>
      <dsp:spPr>
        <a:xfrm>
          <a:off x="0" y="2741823"/>
          <a:ext cx="8819222" cy="11580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2333B3-9BD9-423D-9147-5318F0B21651}">
      <dsp:nvSpPr>
        <dsp:cNvPr id="0" name=""/>
        <dsp:cNvSpPr/>
      </dsp:nvSpPr>
      <dsp:spPr>
        <a:xfrm>
          <a:off x="350308" y="3002382"/>
          <a:ext cx="637546" cy="6369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A0BACB-B2C0-4078-85EB-2827682C3114}">
      <dsp:nvSpPr>
        <dsp:cNvPr id="0" name=""/>
        <dsp:cNvSpPr/>
      </dsp:nvSpPr>
      <dsp:spPr>
        <a:xfrm>
          <a:off x="1338162" y="2741823"/>
          <a:ext cx="7231752" cy="115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79" tIns="122679" rIns="122679" bIns="122679" numCol="1" spcCol="1270" anchor="ctr" anchorCtr="0">
          <a:noAutofit/>
        </a:bodyPr>
        <a:lstStyle/>
        <a:p>
          <a:pPr marL="0" lvl="0" indent="0" algn="l" defTabSz="622300">
            <a:lnSpc>
              <a:spcPct val="90000"/>
            </a:lnSpc>
            <a:spcBef>
              <a:spcPct val="0"/>
            </a:spcBef>
            <a:spcAft>
              <a:spcPct val="35000"/>
            </a:spcAft>
            <a:buNone/>
          </a:pPr>
          <a:r>
            <a:rPr lang="en-US" sz="1400" b="0" kern="1200" baseline="0" dirty="0"/>
            <a:t>Involved tasks such as posting writing content provided to me by writers from the company , also Images, other media files as well, and use category appropriately, and other relevant standard measures set by senior developers.</a:t>
          </a:r>
          <a:endParaRPr lang="en-US" sz="1400" kern="1200" dirty="0"/>
        </a:p>
      </dsp:txBody>
      <dsp:txXfrm>
        <a:off x="1338162" y="2741823"/>
        <a:ext cx="7231752" cy="11591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A9730-2361-4918-B22A-AF5A58F1C79A}">
      <dsp:nvSpPr>
        <dsp:cNvPr id="0" name=""/>
        <dsp:cNvSpPr/>
      </dsp:nvSpPr>
      <dsp:spPr>
        <a:xfrm>
          <a:off x="0" y="0"/>
          <a:ext cx="8925954" cy="153044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kern="1200" baseline="0" dirty="0"/>
            <a:t>To accomplish the project goals, I made extensive use of advanced AI tools, specifically Jasper AI and Chat GPT. These tools, along with the </a:t>
          </a:r>
          <a:r>
            <a:rPr lang="en-US" sz="1200" b="0" kern="1200" baseline="0" dirty="0" err="1"/>
            <a:t>Roojai</a:t>
          </a:r>
          <a:r>
            <a:rPr lang="en-US" sz="1200" b="0" kern="1200" baseline="0" dirty="0"/>
            <a:t> website, provided a comprehensive set of features and resources to facilitate content generation, ideation, and optimization. Each article need to use featured image from </a:t>
          </a:r>
          <a:r>
            <a:rPr lang="en-US" sz="1200" b="0" kern="1200" baseline="0" dirty="0" err="1"/>
            <a:t>Freepik</a:t>
          </a:r>
          <a:r>
            <a:rPr lang="en-US" sz="1200" b="0" kern="1200" baseline="0" dirty="0"/>
            <a:t> website or others. Follow standardized published date of posting set by senior developers.</a:t>
          </a:r>
          <a:endParaRPr lang="en-US" sz="1200" kern="1200" dirty="0"/>
        </a:p>
      </dsp:txBody>
      <dsp:txXfrm>
        <a:off x="44825" y="44825"/>
        <a:ext cx="7274488" cy="1440792"/>
      </dsp:txXfrm>
    </dsp:sp>
    <dsp:sp modelId="{9D7D1DED-0E00-4CDE-AA56-DA2A40BFEA41}">
      <dsp:nvSpPr>
        <dsp:cNvPr id="0" name=""/>
        <dsp:cNvSpPr/>
      </dsp:nvSpPr>
      <dsp:spPr>
        <a:xfrm>
          <a:off x="787584" y="1785515"/>
          <a:ext cx="8925954" cy="15304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kern="1200" baseline="0" dirty="0"/>
            <a:t>The scope of the project involved generating three articles per website, each around 1000 words in length. We need to create 4 categories for all sites based on the topic of the site. Every article needs to be under two categories. And one of the two categories has to be common for all the posts. </a:t>
          </a:r>
          <a:endParaRPr lang="en-US" sz="1200" kern="1200" dirty="0"/>
        </a:p>
      </dsp:txBody>
      <dsp:txXfrm>
        <a:off x="832409" y="1830340"/>
        <a:ext cx="7053932" cy="1440792"/>
      </dsp:txXfrm>
    </dsp:sp>
    <dsp:sp modelId="{CD2164F8-6FF4-4310-B45D-03FCA81BCDF2}">
      <dsp:nvSpPr>
        <dsp:cNvPr id="0" name=""/>
        <dsp:cNvSpPr/>
      </dsp:nvSpPr>
      <dsp:spPr>
        <a:xfrm>
          <a:off x="1575168" y="3571031"/>
          <a:ext cx="8925954" cy="153044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kern="1200" baseline="0" dirty="0"/>
            <a:t>For some of the Indonesian sites, we had to add a relevant article link from the </a:t>
          </a:r>
          <a:r>
            <a:rPr lang="en-US" sz="1200" b="0" kern="1200" baseline="0" dirty="0" err="1"/>
            <a:t>Roojai</a:t>
          </a:r>
          <a:r>
            <a:rPr lang="en-US" sz="1200" b="0" kern="1200" baseline="0" dirty="0"/>
            <a:t> website to a keyword for every post we did, and we had to choose an article from </a:t>
          </a:r>
          <a:r>
            <a:rPr lang="en-US" sz="1200" b="0" kern="1200" baseline="0" dirty="0" err="1"/>
            <a:t>Roojai</a:t>
          </a:r>
          <a:r>
            <a:rPr lang="en-US" sz="1200" b="0" kern="1200" baseline="0" dirty="0"/>
            <a:t> that closely matches the topic of every post. </a:t>
          </a:r>
          <a:endParaRPr lang="en-US" sz="1200" kern="1200" dirty="0"/>
        </a:p>
      </dsp:txBody>
      <dsp:txXfrm>
        <a:off x="1619993" y="3615856"/>
        <a:ext cx="7053932" cy="1440792"/>
      </dsp:txXfrm>
    </dsp:sp>
    <dsp:sp modelId="{AD01A75B-C80C-4A12-96AF-DFC9BD1AE270}">
      <dsp:nvSpPr>
        <dsp:cNvPr id="0" name=""/>
        <dsp:cNvSpPr/>
      </dsp:nvSpPr>
      <dsp:spPr>
        <a:xfrm>
          <a:off x="7931167" y="1160585"/>
          <a:ext cx="994787" cy="99478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8154994" y="1160585"/>
        <a:ext cx="547133" cy="748577"/>
      </dsp:txXfrm>
    </dsp:sp>
    <dsp:sp modelId="{C5742CE8-0C02-41F7-B109-C287AF33529E}">
      <dsp:nvSpPr>
        <dsp:cNvPr id="0" name=""/>
        <dsp:cNvSpPr/>
      </dsp:nvSpPr>
      <dsp:spPr>
        <a:xfrm>
          <a:off x="8718751" y="2935898"/>
          <a:ext cx="994787" cy="99478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8942578" y="2935898"/>
        <a:ext cx="547133" cy="74857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1/21/2024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903004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1/21/2024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59159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1/21/2024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245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1/21/2024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02564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1/21/2024</a:t>
            </a:fld>
            <a:endParaRPr lang="en-US" dirty="0"/>
          </a:p>
        </p:txBody>
      </p:sp>
    </p:spTree>
    <p:extLst>
      <p:ext uri="{BB962C8B-B14F-4D97-AF65-F5344CB8AC3E}">
        <p14:creationId xmlns:p14="http://schemas.microsoft.com/office/powerpoint/2010/main" val="356425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1/21/2024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85355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1/21/2024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487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1/21/2024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76066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1/21/2024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9351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1/21/2024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69231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1/21/2024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2466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1/21/2024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68156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6" r:id="rId6"/>
    <p:sldLayoutId id="2147483702" r:id="rId7"/>
    <p:sldLayoutId id="2147483703" r:id="rId8"/>
    <p:sldLayoutId id="2147483704" r:id="rId9"/>
    <p:sldLayoutId id="2147483705" r:id="rId10"/>
    <p:sldLayoutId id="214748370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941D50B-1566-2229-5244-08970D46F0D5}"/>
              </a:ext>
            </a:extLst>
          </p:cNvPr>
          <p:cNvSpPr>
            <a:spLocks noGrp="1"/>
          </p:cNvSpPr>
          <p:nvPr>
            <p:ph type="ctrTitle"/>
          </p:nvPr>
        </p:nvSpPr>
        <p:spPr>
          <a:xfrm>
            <a:off x="5411897" y="3442252"/>
            <a:ext cx="5624118" cy="1423712"/>
          </a:xfrm>
        </p:spPr>
        <p:txBody>
          <a:bodyPr anchor="b">
            <a:noAutofit/>
          </a:bodyPr>
          <a:lstStyle/>
          <a:p>
            <a:pPr algn="ctr"/>
            <a:r>
              <a:rPr lang="en-US" sz="1400" dirty="0"/>
              <a:t>Faculty of Business and Technology</a:t>
            </a:r>
            <a:br>
              <a:rPr lang="en-US" sz="1400" dirty="0"/>
            </a:br>
            <a:r>
              <a:rPr lang="en-US" sz="1400" dirty="0"/>
              <a:t>Information Technology Program</a:t>
            </a:r>
            <a:br>
              <a:rPr lang="en-US" sz="1400" dirty="0"/>
            </a:br>
            <a:r>
              <a:rPr lang="en-US" sz="1400" dirty="0"/>
              <a:t>ITE499 – Internship (Inter Program)</a:t>
            </a:r>
            <a:br>
              <a:rPr lang="en-US" sz="1400" dirty="0"/>
            </a:br>
            <a:r>
              <a:rPr lang="en-US" sz="1400" dirty="0"/>
              <a:t>Semester 3 /2022</a:t>
            </a:r>
            <a:br>
              <a:rPr lang="en-US" sz="1400" dirty="0"/>
            </a:br>
            <a:r>
              <a:rPr lang="en-US" sz="1400" dirty="0"/>
              <a:t>Lecturer: Dr. Surekha Lanka</a:t>
            </a:r>
            <a:br>
              <a:rPr lang="en-US" sz="1400" dirty="0"/>
            </a:br>
            <a:br>
              <a:rPr lang="en-US" sz="1400" dirty="0"/>
            </a:br>
            <a:br>
              <a:rPr lang="en-US" sz="1400" dirty="0"/>
            </a:br>
            <a:r>
              <a:rPr lang="en-US" sz="1400" dirty="0"/>
              <a:t>WEB DEVELOPMENT, WEB DESIGN, AND </a:t>
            </a:r>
            <a:r>
              <a:rPr lang="en-US" sz="1400"/>
              <a:t>WEB WRITING </a:t>
            </a:r>
            <a:r>
              <a:rPr lang="en-US" sz="1400" dirty="0"/>
              <a:t>CONTENT CREATION INTERNSHIP </a:t>
            </a:r>
          </a:p>
        </p:txBody>
      </p:sp>
      <p:sp>
        <p:nvSpPr>
          <p:cNvPr id="3" name="Subtitle 2">
            <a:extLst>
              <a:ext uri="{FF2B5EF4-FFF2-40B4-BE49-F238E27FC236}">
                <a16:creationId xmlns:a16="http://schemas.microsoft.com/office/drawing/2014/main" id="{57155F02-BE02-A97A-BC3B-CD2084197450}"/>
              </a:ext>
            </a:extLst>
          </p:cNvPr>
          <p:cNvSpPr>
            <a:spLocks noGrp="1"/>
          </p:cNvSpPr>
          <p:nvPr>
            <p:ph type="subTitle" idx="1"/>
          </p:nvPr>
        </p:nvSpPr>
        <p:spPr>
          <a:xfrm>
            <a:off x="5497860" y="5238232"/>
            <a:ext cx="5617794" cy="603871"/>
          </a:xfrm>
        </p:spPr>
        <p:txBody>
          <a:bodyPr anchor="t">
            <a:noAutofit/>
          </a:bodyPr>
          <a:lstStyle/>
          <a:p>
            <a:pPr algn="ctr"/>
            <a:r>
              <a:rPr lang="en-US" sz="1400" b="1" dirty="0"/>
              <a:t>Student Intern: Fardina Kabir 1910080005 </a:t>
            </a:r>
          </a:p>
          <a:p>
            <a:pPr algn="ctr"/>
            <a:r>
              <a:rPr lang="en-US" sz="1400" b="1" dirty="0"/>
              <a:t>Internship Company Supervisor: Daniel Parsons</a:t>
            </a:r>
          </a:p>
        </p:txBody>
      </p:sp>
      <p:sp>
        <p:nvSpPr>
          <p:cNvPr id="11" name="Freeform: Shape 10">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Jigsaw puzzles in plastic figures">
            <a:extLst>
              <a:ext uri="{FF2B5EF4-FFF2-40B4-BE49-F238E27FC236}">
                <a16:creationId xmlns:a16="http://schemas.microsoft.com/office/drawing/2014/main" id="{B24BF3B4-1D9F-0ABF-4BFA-C0B7494EA7BE}"/>
              </a:ext>
            </a:extLst>
          </p:cNvPr>
          <p:cNvPicPr>
            <a:picLocks noChangeAspect="1"/>
          </p:cNvPicPr>
          <p:nvPr/>
        </p:nvPicPr>
        <p:blipFill rotWithShape="1">
          <a:blip r:embed="rId2"/>
          <a:srcRect l="26673" r="22505"/>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5" name="Freeform: Shape 14">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B54FC1D5-6AFA-88B0-9CA6-302008D4E496}"/>
              </a:ext>
            </a:extLst>
          </p:cNvPr>
          <p:cNvPicPr>
            <a:picLocks noChangeAspect="1"/>
          </p:cNvPicPr>
          <p:nvPr/>
        </p:nvPicPr>
        <p:blipFill>
          <a:blip r:embed="rId3"/>
          <a:stretch>
            <a:fillRect/>
          </a:stretch>
        </p:blipFill>
        <p:spPr>
          <a:xfrm>
            <a:off x="6307294" y="884669"/>
            <a:ext cx="3866407" cy="1076574"/>
          </a:xfrm>
          <a:prstGeom prst="rect">
            <a:avLst/>
          </a:prstGeom>
        </p:spPr>
      </p:pic>
    </p:spTree>
    <p:extLst>
      <p:ext uri="{BB962C8B-B14F-4D97-AF65-F5344CB8AC3E}">
        <p14:creationId xmlns:p14="http://schemas.microsoft.com/office/powerpoint/2010/main" val="2727594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466F-5375-9447-3F91-33B90A0923C4}"/>
              </a:ext>
            </a:extLst>
          </p:cNvPr>
          <p:cNvSpPr>
            <a:spLocks noGrp="1"/>
          </p:cNvSpPr>
          <p:nvPr>
            <p:ph type="title"/>
          </p:nvPr>
        </p:nvSpPr>
        <p:spPr>
          <a:xfrm>
            <a:off x="1827474" y="715617"/>
            <a:ext cx="8770571" cy="422515"/>
          </a:xfrm>
        </p:spPr>
        <p:txBody>
          <a:bodyPr>
            <a:normAutofit fontScale="90000"/>
          </a:bodyPr>
          <a:lstStyle/>
          <a:p>
            <a:pPr algn="ctr"/>
            <a:r>
              <a:rPr lang="en-US" sz="1800"/>
              <a:t>Alteration with CSS on a WordPress site</a:t>
            </a:r>
            <a:endParaRPr lang="en-US" sz="1800" dirty="0"/>
          </a:p>
        </p:txBody>
      </p:sp>
      <p:pic>
        <p:nvPicPr>
          <p:cNvPr id="5" name="Picture 4" descr="A screenshot of a computer&#10;&#10;Description automatically generated">
            <a:extLst>
              <a:ext uri="{FF2B5EF4-FFF2-40B4-BE49-F238E27FC236}">
                <a16:creationId xmlns:a16="http://schemas.microsoft.com/office/drawing/2014/main" id="{FB967AB9-0DFA-5319-9325-6C2C39E0F3BE}"/>
              </a:ext>
            </a:extLst>
          </p:cNvPr>
          <p:cNvPicPr>
            <a:picLocks noChangeAspect="1"/>
          </p:cNvPicPr>
          <p:nvPr/>
        </p:nvPicPr>
        <p:blipFill rotWithShape="1">
          <a:blip r:embed="rId2">
            <a:extLst>
              <a:ext uri="{28A0092B-C50C-407E-A947-70E740481C1C}">
                <a14:useLocalDpi xmlns:a14="http://schemas.microsoft.com/office/drawing/2010/main" val="0"/>
              </a:ext>
            </a:extLst>
          </a:blip>
          <a:srcRect t="1" b="5291"/>
          <a:stretch/>
        </p:blipFill>
        <p:spPr>
          <a:xfrm>
            <a:off x="1111347" y="1297838"/>
            <a:ext cx="9636369" cy="5131098"/>
          </a:xfrm>
          <a:prstGeom prst="rect">
            <a:avLst/>
          </a:prstGeom>
        </p:spPr>
      </p:pic>
    </p:spTree>
    <p:extLst>
      <p:ext uri="{BB962C8B-B14F-4D97-AF65-F5344CB8AC3E}">
        <p14:creationId xmlns:p14="http://schemas.microsoft.com/office/powerpoint/2010/main" val="371349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2AEC-7BA0-D225-BF5E-54817BFEA13B}"/>
              </a:ext>
            </a:extLst>
          </p:cNvPr>
          <p:cNvSpPr>
            <a:spLocks noGrp="1"/>
          </p:cNvSpPr>
          <p:nvPr>
            <p:ph type="title"/>
          </p:nvPr>
        </p:nvSpPr>
        <p:spPr>
          <a:xfrm>
            <a:off x="1920240" y="450573"/>
            <a:ext cx="9834438" cy="621298"/>
          </a:xfrm>
        </p:spPr>
        <p:txBody>
          <a:bodyPr>
            <a:normAutofit fontScale="90000"/>
          </a:bodyPr>
          <a:lstStyle/>
          <a:p>
            <a:pPr algn="ctr"/>
            <a:r>
              <a:rPr lang="en-US" sz="2000" dirty="0"/>
              <a:t>Last Stage of Web Development involve using ‘</a:t>
            </a:r>
            <a:r>
              <a:rPr lang="en-US" sz="2000" dirty="0" err="1"/>
              <a:t>href</a:t>
            </a:r>
            <a:r>
              <a:rPr lang="en-US" sz="2000" dirty="0"/>
              <a:t>’ named website for setting up redirection at the </a:t>
            </a:r>
            <a:r>
              <a:rPr lang="en-US" sz="2000" dirty="0" err="1"/>
              <a:t>Wordpress</a:t>
            </a:r>
            <a:r>
              <a:rPr lang="en-US" sz="2000" dirty="0"/>
              <a:t> dashboard</a:t>
            </a:r>
          </a:p>
        </p:txBody>
      </p:sp>
      <p:pic>
        <p:nvPicPr>
          <p:cNvPr id="5" name="Picture 4" descr="A screenshot of a computer&#10;&#10;Description automatically generated">
            <a:extLst>
              <a:ext uri="{FF2B5EF4-FFF2-40B4-BE49-F238E27FC236}">
                <a16:creationId xmlns:a16="http://schemas.microsoft.com/office/drawing/2014/main" id="{1A3E75F8-6A82-C407-3EC9-393C33E6638B}"/>
              </a:ext>
            </a:extLst>
          </p:cNvPr>
          <p:cNvPicPr>
            <a:picLocks noChangeAspect="1"/>
          </p:cNvPicPr>
          <p:nvPr/>
        </p:nvPicPr>
        <p:blipFill rotWithShape="1">
          <a:blip r:embed="rId2">
            <a:extLst>
              <a:ext uri="{28A0092B-C50C-407E-A947-70E740481C1C}">
                <a14:useLocalDpi xmlns:a14="http://schemas.microsoft.com/office/drawing/2010/main" val="0"/>
              </a:ext>
            </a:extLst>
          </a:blip>
          <a:srcRect b="6549"/>
          <a:stretch/>
        </p:blipFill>
        <p:spPr>
          <a:xfrm>
            <a:off x="1545725" y="1371750"/>
            <a:ext cx="9100550" cy="4781487"/>
          </a:xfrm>
          <a:prstGeom prst="rect">
            <a:avLst/>
          </a:prstGeom>
        </p:spPr>
      </p:pic>
    </p:spTree>
    <p:extLst>
      <p:ext uri="{BB962C8B-B14F-4D97-AF65-F5344CB8AC3E}">
        <p14:creationId xmlns:p14="http://schemas.microsoft.com/office/powerpoint/2010/main" val="180634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C866-45AF-50D1-24B1-E1CAA1575FFA}"/>
              </a:ext>
            </a:extLst>
          </p:cNvPr>
          <p:cNvSpPr>
            <a:spLocks noGrp="1"/>
          </p:cNvSpPr>
          <p:nvPr>
            <p:ph type="title"/>
          </p:nvPr>
        </p:nvSpPr>
        <p:spPr>
          <a:xfrm>
            <a:off x="1857054" y="228976"/>
            <a:ext cx="8770571" cy="422515"/>
          </a:xfrm>
        </p:spPr>
        <p:txBody>
          <a:bodyPr>
            <a:noAutofit/>
          </a:bodyPr>
          <a:lstStyle/>
          <a:p>
            <a:pPr algn="ctr"/>
            <a:r>
              <a:rPr lang="en-US" sz="2000" dirty="0"/>
              <a:t>E.g. of some completed web development sites</a:t>
            </a:r>
          </a:p>
        </p:txBody>
      </p:sp>
      <p:pic>
        <p:nvPicPr>
          <p:cNvPr id="5" name="Picture 4" descr="A screenshot of a computer&#10;&#10;Description automatically generated with medium confidence">
            <a:extLst>
              <a:ext uri="{FF2B5EF4-FFF2-40B4-BE49-F238E27FC236}">
                <a16:creationId xmlns:a16="http://schemas.microsoft.com/office/drawing/2014/main" id="{81E403A4-A355-5F79-0C7B-8D56FB5B1871}"/>
              </a:ext>
            </a:extLst>
          </p:cNvPr>
          <p:cNvPicPr>
            <a:picLocks noChangeAspect="1"/>
          </p:cNvPicPr>
          <p:nvPr/>
        </p:nvPicPr>
        <p:blipFill rotWithShape="1">
          <a:blip r:embed="rId2">
            <a:extLst>
              <a:ext uri="{28A0092B-C50C-407E-A947-70E740481C1C}">
                <a14:useLocalDpi xmlns:a14="http://schemas.microsoft.com/office/drawing/2010/main" val="0"/>
              </a:ext>
            </a:extLst>
          </a:blip>
          <a:srcRect b="6645"/>
          <a:stretch/>
        </p:blipFill>
        <p:spPr>
          <a:xfrm>
            <a:off x="361683" y="753819"/>
            <a:ext cx="5587979" cy="29329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0012B0E-9B40-4F67-72FC-8DD8F749284C}"/>
              </a:ext>
            </a:extLst>
          </p:cNvPr>
          <p:cNvPicPr>
            <a:picLocks noChangeAspect="1"/>
          </p:cNvPicPr>
          <p:nvPr/>
        </p:nvPicPr>
        <p:blipFill rotWithShape="1">
          <a:blip r:embed="rId3">
            <a:extLst>
              <a:ext uri="{28A0092B-C50C-407E-A947-70E740481C1C}">
                <a14:useLocalDpi xmlns:a14="http://schemas.microsoft.com/office/drawing/2010/main" val="0"/>
              </a:ext>
            </a:extLst>
          </a:blip>
          <a:srcRect r="224" b="10714"/>
          <a:stretch/>
        </p:blipFill>
        <p:spPr>
          <a:xfrm>
            <a:off x="361683" y="3817624"/>
            <a:ext cx="5587979" cy="2811400"/>
          </a:xfrm>
          <a:prstGeom prst="rect">
            <a:avLst/>
          </a:prstGeom>
        </p:spPr>
      </p:pic>
      <p:pic>
        <p:nvPicPr>
          <p:cNvPr id="13" name="Picture 12" descr="A picture containing text, screenshot, website, software&#10;&#10;Description automatically generated">
            <a:extLst>
              <a:ext uri="{FF2B5EF4-FFF2-40B4-BE49-F238E27FC236}">
                <a16:creationId xmlns:a16="http://schemas.microsoft.com/office/drawing/2014/main" id="{35675460-05CB-4C32-144A-D4133BB15518}"/>
              </a:ext>
            </a:extLst>
          </p:cNvPr>
          <p:cNvPicPr>
            <a:picLocks noChangeAspect="1"/>
          </p:cNvPicPr>
          <p:nvPr/>
        </p:nvPicPr>
        <p:blipFill rotWithShape="1">
          <a:blip r:embed="rId4">
            <a:extLst>
              <a:ext uri="{28A0092B-C50C-407E-A947-70E740481C1C}">
                <a14:useLocalDpi xmlns:a14="http://schemas.microsoft.com/office/drawing/2010/main" val="0"/>
              </a:ext>
            </a:extLst>
          </a:blip>
          <a:srcRect r="1462" b="4809"/>
          <a:stretch/>
        </p:blipFill>
        <p:spPr>
          <a:xfrm>
            <a:off x="6242340" y="753818"/>
            <a:ext cx="5641049" cy="3063806"/>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BC3C21C3-61D7-6C53-AB64-6068492FD5DB}"/>
              </a:ext>
            </a:extLst>
          </p:cNvPr>
          <p:cNvPicPr>
            <a:picLocks noChangeAspect="1"/>
          </p:cNvPicPr>
          <p:nvPr/>
        </p:nvPicPr>
        <p:blipFill rotWithShape="1">
          <a:blip r:embed="rId5">
            <a:extLst>
              <a:ext uri="{28A0092B-C50C-407E-A947-70E740481C1C}">
                <a14:useLocalDpi xmlns:a14="http://schemas.microsoft.com/office/drawing/2010/main" val="0"/>
              </a:ext>
            </a:extLst>
          </a:blip>
          <a:srcRect r="1196" b="7032"/>
          <a:stretch/>
        </p:blipFill>
        <p:spPr>
          <a:xfrm>
            <a:off x="6555953" y="3941654"/>
            <a:ext cx="5274364" cy="2790213"/>
          </a:xfrm>
          <a:prstGeom prst="rect">
            <a:avLst/>
          </a:prstGeom>
        </p:spPr>
      </p:pic>
    </p:spTree>
    <p:extLst>
      <p:ext uri="{BB962C8B-B14F-4D97-AF65-F5344CB8AC3E}">
        <p14:creationId xmlns:p14="http://schemas.microsoft.com/office/powerpoint/2010/main" val="70460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40ACA6C3-F2FA-4894-85C1-9FA605104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10">
            <a:extLst>
              <a:ext uri="{FF2B5EF4-FFF2-40B4-BE49-F238E27FC236}">
                <a16:creationId xmlns:a16="http://schemas.microsoft.com/office/drawing/2014/main" id="{76922BA5-6683-4195-97C3-F3D2A0BB1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26626" y="-5026319"/>
            <a:ext cx="2138900" cy="12191541"/>
          </a:xfrm>
          <a:custGeom>
            <a:avLst/>
            <a:gdLst>
              <a:gd name="connsiteX0" fmla="*/ 0 w 2382867"/>
              <a:gd name="connsiteY0" fmla="*/ 12191541 h 12191541"/>
              <a:gd name="connsiteX1" fmla="*/ 0 w 2382867"/>
              <a:gd name="connsiteY1" fmla="*/ 0 h 12191541"/>
              <a:gd name="connsiteX2" fmla="*/ 1758230 w 2382867"/>
              <a:gd name="connsiteY2" fmla="*/ 0 h 12191541"/>
              <a:gd name="connsiteX3" fmla="*/ 1849759 w 2382867"/>
              <a:gd name="connsiteY3" fmla="*/ 405062 h 12191541"/>
              <a:gd name="connsiteX4" fmla="*/ 2382867 w 2382867"/>
              <a:gd name="connsiteY4" fmla="*/ 6524518 h 12191541"/>
              <a:gd name="connsiteX5" fmla="*/ 1334945 w 2382867"/>
              <a:gd name="connsiteY5" fmla="*/ 12017007 h 12191541"/>
              <a:gd name="connsiteX6" fmla="*/ 1268170 w 2382867"/>
              <a:gd name="connsiteY6" fmla="*/ 12191541 h 1219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867" h="12191541">
                <a:moveTo>
                  <a:pt x="0" y="12191541"/>
                </a:moveTo>
                <a:lnTo>
                  <a:pt x="0" y="0"/>
                </a:lnTo>
                <a:lnTo>
                  <a:pt x="1758230" y="0"/>
                </a:lnTo>
                <a:lnTo>
                  <a:pt x="1849759" y="405062"/>
                </a:lnTo>
                <a:cubicBezTo>
                  <a:pt x="2196195" y="2048010"/>
                  <a:pt x="2382867" y="4186399"/>
                  <a:pt x="2382867" y="6524518"/>
                </a:cubicBezTo>
                <a:cubicBezTo>
                  <a:pt x="2382867" y="9147937"/>
                  <a:pt x="1893395" y="10555417"/>
                  <a:pt x="1334945" y="12017007"/>
                </a:cubicBezTo>
                <a:lnTo>
                  <a:pt x="1268170" y="12191541"/>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12">
            <a:extLst>
              <a:ext uri="{FF2B5EF4-FFF2-40B4-BE49-F238E27FC236}">
                <a16:creationId xmlns:a16="http://schemas.microsoft.com/office/drawing/2014/main" id="{E59169C9-0DBE-4B66-9C16-22A64324A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27211" y="-4339476"/>
            <a:ext cx="1137882" cy="12191694"/>
          </a:xfrm>
          <a:custGeom>
            <a:avLst/>
            <a:gdLst>
              <a:gd name="connsiteX0" fmla="*/ 0 w 1240954"/>
              <a:gd name="connsiteY0" fmla="*/ 12191694 h 12191694"/>
              <a:gd name="connsiteX1" fmla="*/ 72823 w 1240954"/>
              <a:gd name="connsiteY1" fmla="*/ 12017158 h 12191694"/>
              <a:gd name="connsiteX2" fmla="*/ 1215669 w 1240954"/>
              <a:gd name="connsiteY2" fmla="*/ 6524669 h 12191694"/>
              <a:gd name="connsiteX3" fmla="*/ 634271 w 1240954"/>
              <a:gd name="connsiteY3" fmla="*/ 405211 h 12191694"/>
              <a:gd name="connsiteX4" fmla="*/ 534414 w 1240954"/>
              <a:gd name="connsiteY4" fmla="*/ 0 h 12191694"/>
              <a:gd name="connsiteX5" fmla="*/ 559698 w 1240954"/>
              <a:gd name="connsiteY5" fmla="*/ 0 h 12191694"/>
              <a:gd name="connsiteX6" fmla="*/ 659555 w 1240954"/>
              <a:gd name="connsiteY6" fmla="*/ 405211 h 12191694"/>
              <a:gd name="connsiteX7" fmla="*/ 1240954 w 1240954"/>
              <a:gd name="connsiteY7" fmla="*/ 6524669 h 12191694"/>
              <a:gd name="connsiteX8" fmla="*/ 98108 w 1240954"/>
              <a:gd name="connsiteY8" fmla="*/ 12017158 h 12191694"/>
              <a:gd name="connsiteX9" fmla="*/ 25285 w 1240954"/>
              <a:gd name="connsiteY9" fmla="*/ 12191694 h 1219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0954" h="12191694">
                <a:moveTo>
                  <a:pt x="0" y="12191694"/>
                </a:moveTo>
                <a:lnTo>
                  <a:pt x="72823" y="12017158"/>
                </a:lnTo>
                <a:cubicBezTo>
                  <a:pt x="681859" y="10555569"/>
                  <a:pt x="1215669" y="9148088"/>
                  <a:pt x="1215669" y="6524669"/>
                </a:cubicBezTo>
                <a:cubicBezTo>
                  <a:pt x="1215670" y="4186551"/>
                  <a:pt x="1012087" y="2048160"/>
                  <a:pt x="634271" y="405211"/>
                </a:cubicBezTo>
                <a:lnTo>
                  <a:pt x="534414" y="0"/>
                </a:lnTo>
                <a:lnTo>
                  <a:pt x="559698" y="0"/>
                </a:lnTo>
                <a:lnTo>
                  <a:pt x="659555" y="405211"/>
                </a:lnTo>
                <a:cubicBezTo>
                  <a:pt x="1037372" y="2048160"/>
                  <a:pt x="1240954" y="4186551"/>
                  <a:pt x="1240954" y="6524669"/>
                </a:cubicBezTo>
                <a:cubicBezTo>
                  <a:pt x="1240954" y="9148088"/>
                  <a:pt x="707144" y="10555569"/>
                  <a:pt x="98108" y="12017158"/>
                </a:cubicBezTo>
                <a:lnTo>
                  <a:pt x="25285" y="1219169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788A108-B9C8-EFC4-F9CC-ABE8619F3431}"/>
              </a:ext>
            </a:extLst>
          </p:cNvPr>
          <p:cNvSpPr>
            <a:spLocks noGrp="1"/>
          </p:cNvSpPr>
          <p:nvPr>
            <p:ph type="title"/>
          </p:nvPr>
        </p:nvSpPr>
        <p:spPr>
          <a:xfrm>
            <a:off x="1217944" y="543687"/>
            <a:ext cx="9756112" cy="1046868"/>
          </a:xfrm>
        </p:spPr>
        <p:txBody>
          <a:bodyPr anchor="ctr">
            <a:normAutofit/>
          </a:bodyPr>
          <a:lstStyle/>
          <a:p>
            <a:pPr algn="ctr">
              <a:lnSpc>
                <a:spcPct val="120000"/>
              </a:lnSpc>
            </a:pPr>
            <a:r>
              <a:rPr lang="en-US" sz="2200"/>
              <a:t>Some other web development projects other than developing sites from the PBN list, included:</a:t>
            </a:r>
          </a:p>
        </p:txBody>
      </p:sp>
      <p:sp>
        <p:nvSpPr>
          <p:cNvPr id="26" name="Freeform: Shape 14">
            <a:extLst>
              <a:ext uri="{FF2B5EF4-FFF2-40B4-BE49-F238E27FC236}">
                <a16:creationId xmlns:a16="http://schemas.microsoft.com/office/drawing/2014/main" id="{F0457BB4-CED7-4065-8959-D6B51491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90529" y="-4583452"/>
            <a:ext cx="1011248" cy="12191695"/>
          </a:xfrm>
          <a:custGeom>
            <a:avLst/>
            <a:gdLst>
              <a:gd name="connsiteX0" fmla="*/ 0 w 1102849"/>
              <a:gd name="connsiteY0" fmla="*/ 12191695 h 12191695"/>
              <a:gd name="connsiteX1" fmla="*/ 65312 w 1102849"/>
              <a:gd name="connsiteY1" fmla="*/ 12017158 h 12191695"/>
              <a:gd name="connsiteX2" fmla="*/ 1090278 w 1102849"/>
              <a:gd name="connsiteY2" fmla="*/ 6524670 h 12191695"/>
              <a:gd name="connsiteX3" fmla="*/ 568848 w 1102849"/>
              <a:gd name="connsiteY3" fmla="*/ 405211 h 12191695"/>
              <a:gd name="connsiteX4" fmla="*/ 479291 w 1102849"/>
              <a:gd name="connsiteY4" fmla="*/ 0 h 12191695"/>
              <a:gd name="connsiteX5" fmla="*/ 491862 w 1102849"/>
              <a:gd name="connsiteY5" fmla="*/ 0 h 12191695"/>
              <a:gd name="connsiteX6" fmla="*/ 581419 w 1102849"/>
              <a:gd name="connsiteY6" fmla="*/ 405211 h 12191695"/>
              <a:gd name="connsiteX7" fmla="*/ 1102849 w 1102849"/>
              <a:gd name="connsiteY7" fmla="*/ 6524670 h 12191695"/>
              <a:gd name="connsiteX8" fmla="*/ 77883 w 1102849"/>
              <a:gd name="connsiteY8" fmla="*/ 12017158 h 12191695"/>
              <a:gd name="connsiteX9" fmla="*/ 12571 w 1102849"/>
              <a:gd name="connsiteY9"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849" h="12191695">
                <a:moveTo>
                  <a:pt x="0" y="12191695"/>
                </a:moveTo>
                <a:lnTo>
                  <a:pt x="65312" y="12017158"/>
                </a:lnTo>
                <a:cubicBezTo>
                  <a:pt x="611528" y="10555569"/>
                  <a:pt x="1090278" y="9148088"/>
                  <a:pt x="1090278" y="6524670"/>
                </a:cubicBezTo>
                <a:cubicBezTo>
                  <a:pt x="1090278" y="4186551"/>
                  <a:pt x="907694" y="2048159"/>
                  <a:pt x="568848" y="405211"/>
                </a:cubicBezTo>
                <a:lnTo>
                  <a:pt x="479291" y="0"/>
                </a:lnTo>
                <a:lnTo>
                  <a:pt x="491862" y="0"/>
                </a:lnTo>
                <a:lnTo>
                  <a:pt x="581419" y="405211"/>
                </a:lnTo>
                <a:cubicBezTo>
                  <a:pt x="920265" y="2048159"/>
                  <a:pt x="1102849" y="4186551"/>
                  <a:pt x="1102849" y="6524670"/>
                </a:cubicBezTo>
                <a:cubicBezTo>
                  <a:pt x="1102849" y="9148088"/>
                  <a:pt x="624099" y="10555569"/>
                  <a:pt x="77883" y="12017158"/>
                </a:cubicBezTo>
                <a:lnTo>
                  <a:pt x="12571" y="1219169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27" name="Content Placeholder 2">
            <a:extLst>
              <a:ext uri="{FF2B5EF4-FFF2-40B4-BE49-F238E27FC236}">
                <a16:creationId xmlns:a16="http://schemas.microsoft.com/office/drawing/2014/main" id="{A4DE4B91-8A06-E6C4-C744-AD250B611D44}"/>
              </a:ext>
            </a:extLst>
          </p:cNvPr>
          <p:cNvGraphicFramePr>
            <a:graphicFrameLocks noGrp="1"/>
          </p:cNvGraphicFramePr>
          <p:nvPr>
            <p:ph idx="1"/>
            <p:extLst>
              <p:ext uri="{D42A27DB-BD31-4B8C-83A1-F6EECF244321}">
                <p14:modId xmlns:p14="http://schemas.microsoft.com/office/powerpoint/2010/main" val="390663774"/>
              </p:ext>
            </p:extLst>
          </p:nvPr>
        </p:nvGraphicFramePr>
        <p:xfrm>
          <a:off x="1686389" y="2134241"/>
          <a:ext cx="8819222" cy="3902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6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4" name="Picture 4">
            <a:extLst>
              <a:ext uri="{FF2B5EF4-FFF2-40B4-BE49-F238E27FC236}">
                <a16:creationId xmlns:a16="http://schemas.microsoft.com/office/drawing/2014/main" id="{12B978DF-B857-C1FD-DFD2-5C3A533F0887}"/>
              </a:ext>
            </a:extLst>
          </p:cNvPr>
          <p:cNvPicPr>
            <a:picLocks noChangeAspect="1"/>
          </p:cNvPicPr>
          <p:nvPr/>
        </p:nvPicPr>
        <p:blipFill rotWithShape="1">
          <a:blip r:embed="rId2"/>
          <a:srcRect t="11028" r="-1" b="8594"/>
          <a:stretch/>
        </p:blipFill>
        <p:spPr>
          <a:xfrm>
            <a:off x="1524" y="10"/>
            <a:ext cx="12188952" cy="6857990"/>
          </a:xfrm>
          <a:prstGeom prst="rect">
            <a:avLst/>
          </a:prstGeom>
        </p:spPr>
      </p:pic>
      <p:sp>
        <p:nvSpPr>
          <p:cNvPr id="31" name="Freeform: Shape 3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6CB26D-D640-9296-11C4-87AD7363E6D4}"/>
              </a:ext>
            </a:extLst>
          </p:cNvPr>
          <p:cNvSpPr>
            <a:spLocks noGrp="1"/>
          </p:cNvSpPr>
          <p:nvPr>
            <p:ph type="title"/>
          </p:nvPr>
        </p:nvSpPr>
        <p:spPr>
          <a:xfrm>
            <a:off x="2301470" y="305916"/>
            <a:ext cx="7340048" cy="1651054"/>
          </a:xfrm>
        </p:spPr>
        <p:txBody>
          <a:bodyPr anchor="b">
            <a:normAutofit/>
          </a:bodyPr>
          <a:lstStyle/>
          <a:p>
            <a:r>
              <a:rPr lang="en-US" dirty="0"/>
              <a:t>Part II: Web Design &amp; Web Logos</a:t>
            </a:r>
          </a:p>
        </p:txBody>
      </p:sp>
      <p:sp>
        <p:nvSpPr>
          <p:cNvPr id="18" name="Content Placeholder 2">
            <a:extLst>
              <a:ext uri="{FF2B5EF4-FFF2-40B4-BE49-F238E27FC236}">
                <a16:creationId xmlns:a16="http://schemas.microsoft.com/office/drawing/2014/main" id="{1FF11FA4-017F-77BC-4AA0-3CC207F5A8B1}"/>
              </a:ext>
            </a:extLst>
          </p:cNvPr>
          <p:cNvSpPr>
            <a:spLocks noGrp="1"/>
          </p:cNvSpPr>
          <p:nvPr>
            <p:ph idx="1"/>
          </p:nvPr>
        </p:nvSpPr>
        <p:spPr>
          <a:xfrm>
            <a:off x="1661521" y="2381108"/>
            <a:ext cx="8868957" cy="3527322"/>
          </a:xfrm>
        </p:spPr>
        <p:txBody>
          <a:bodyPr>
            <a:normAutofit/>
          </a:bodyPr>
          <a:lstStyle/>
          <a:p>
            <a:pPr marL="285750" indent="-285750">
              <a:lnSpc>
                <a:spcPct val="130000"/>
              </a:lnSpc>
              <a:buFont typeface="Arial" panose="020B0604020202020204" pitchFamily="34" charset="0"/>
              <a:buChar char="•"/>
            </a:pPr>
            <a:r>
              <a:rPr lang="en-US" sz="1400" dirty="0"/>
              <a:t>I completed around 80 logo creation/design for sites at TBS using Canva. I created logos for the site using </a:t>
            </a:r>
            <a:r>
              <a:rPr lang="en-US" sz="1400" b="1" dirty="0"/>
              <a:t>Canva</a:t>
            </a:r>
            <a:r>
              <a:rPr lang="en-US" sz="1400" dirty="0"/>
              <a:t> website of TBS Marketing that has access to all premium features. I create a logo with various elements, designs and color styles that goes aesthetically well with the website theme.</a:t>
            </a:r>
          </a:p>
          <a:p>
            <a:pPr marL="285750" indent="-285750">
              <a:lnSpc>
                <a:spcPct val="130000"/>
              </a:lnSpc>
              <a:buFont typeface="Arial" panose="020B0604020202020204" pitchFamily="34" charset="0"/>
              <a:buChar char="•"/>
            </a:pPr>
            <a:r>
              <a:rPr lang="en-US" sz="1400" dirty="0"/>
              <a:t>At the end of the second internship month, I was assigned a different task that needs to create a similar design from </a:t>
            </a:r>
            <a:r>
              <a:rPr lang="en-US" sz="1400" b="1" dirty="0"/>
              <a:t>Figma</a:t>
            </a:r>
            <a:r>
              <a:rPr lang="en-US" sz="1400" dirty="0"/>
              <a:t> into the local WordPress site using Beaver Builder themes and its plugins as directed by my senior. </a:t>
            </a:r>
          </a:p>
        </p:txBody>
      </p:sp>
    </p:spTree>
    <p:extLst>
      <p:ext uri="{BB962C8B-B14F-4D97-AF65-F5344CB8AC3E}">
        <p14:creationId xmlns:p14="http://schemas.microsoft.com/office/powerpoint/2010/main" val="384469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98D9-39C6-1DFB-A321-CD06AEF5D3C5}"/>
              </a:ext>
            </a:extLst>
          </p:cNvPr>
          <p:cNvSpPr>
            <a:spLocks noGrp="1"/>
          </p:cNvSpPr>
          <p:nvPr>
            <p:ph type="title"/>
          </p:nvPr>
        </p:nvSpPr>
        <p:spPr>
          <a:xfrm>
            <a:off x="1920240" y="331304"/>
            <a:ext cx="8770571" cy="674306"/>
          </a:xfrm>
        </p:spPr>
        <p:txBody>
          <a:bodyPr>
            <a:noAutofit/>
          </a:bodyPr>
          <a:lstStyle/>
          <a:p>
            <a:pPr algn="ctr"/>
            <a:r>
              <a:rPr lang="en-US" sz="2400" dirty="0"/>
              <a:t>Using Canva for Creating Web logos</a:t>
            </a:r>
          </a:p>
        </p:txBody>
      </p:sp>
      <p:pic>
        <p:nvPicPr>
          <p:cNvPr id="5" name="Picture 4" descr="A screenshot of a computer&#10;&#10;Description automatically generated">
            <a:extLst>
              <a:ext uri="{FF2B5EF4-FFF2-40B4-BE49-F238E27FC236}">
                <a16:creationId xmlns:a16="http://schemas.microsoft.com/office/drawing/2014/main" id="{3009C420-43D3-2312-0B68-0F61DDE0E308}"/>
              </a:ext>
            </a:extLst>
          </p:cNvPr>
          <p:cNvPicPr>
            <a:picLocks noChangeAspect="1"/>
          </p:cNvPicPr>
          <p:nvPr/>
        </p:nvPicPr>
        <p:blipFill rotWithShape="1">
          <a:blip r:embed="rId2">
            <a:extLst>
              <a:ext uri="{28A0092B-C50C-407E-A947-70E740481C1C}">
                <a14:useLocalDpi xmlns:a14="http://schemas.microsoft.com/office/drawing/2010/main" val="0"/>
              </a:ext>
            </a:extLst>
          </a:blip>
          <a:srcRect r="1115" b="4809"/>
          <a:stretch/>
        </p:blipFill>
        <p:spPr>
          <a:xfrm>
            <a:off x="1125415" y="1005610"/>
            <a:ext cx="9917723" cy="5367726"/>
          </a:xfrm>
          <a:prstGeom prst="rect">
            <a:avLst/>
          </a:prstGeom>
        </p:spPr>
      </p:pic>
    </p:spTree>
    <p:extLst>
      <p:ext uri="{BB962C8B-B14F-4D97-AF65-F5344CB8AC3E}">
        <p14:creationId xmlns:p14="http://schemas.microsoft.com/office/powerpoint/2010/main" val="1695666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C8D6-34E7-23A6-2597-CF320EC6373B}"/>
              </a:ext>
            </a:extLst>
          </p:cNvPr>
          <p:cNvSpPr>
            <a:spLocks noGrp="1"/>
          </p:cNvSpPr>
          <p:nvPr>
            <p:ph type="title"/>
          </p:nvPr>
        </p:nvSpPr>
        <p:spPr>
          <a:xfrm>
            <a:off x="1710714" y="124168"/>
            <a:ext cx="8770571" cy="551693"/>
          </a:xfrm>
        </p:spPr>
        <p:txBody>
          <a:bodyPr>
            <a:normAutofit/>
          </a:bodyPr>
          <a:lstStyle/>
          <a:p>
            <a:pPr algn="ctr"/>
            <a:r>
              <a:rPr lang="en-US" sz="1600" dirty="0"/>
              <a:t>E.g., of some Logos I designed so far using Canva</a:t>
            </a:r>
          </a:p>
        </p:txBody>
      </p:sp>
      <p:pic>
        <p:nvPicPr>
          <p:cNvPr id="29" name="Content Placeholder 28" descr="A screenshot of a computer&#10;&#10;Description automatically generated">
            <a:extLst>
              <a:ext uri="{FF2B5EF4-FFF2-40B4-BE49-F238E27FC236}">
                <a16:creationId xmlns:a16="http://schemas.microsoft.com/office/drawing/2014/main" id="{8E3D60FA-FFE4-7C63-4258-9E3303CC9C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02"/>
          <a:stretch/>
        </p:blipFill>
        <p:spPr>
          <a:xfrm>
            <a:off x="609203" y="672913"/>
            <a:ext cx="5215104" cy="2756087"/>
          </a:xfrm>
        </p:spPr>
      </p:pic>
      <p:pic>
        <p:nvPicPr>
          <p:cNvPr id="33" name="Picture 32" descr="A screenshot of a computer&#10;&#10;Description automatically generated">
            <a:extLst>
              <a:ext uri="{FF2B5EF4-FFF2-40B4-BE49-F238E27FC236}">
                <a16:creationId xmlns:a16="http://schemas.microsoft.com/office/drawing/2014/main" id="{0C08F0D0-1486-4B18-B848-F17288291A96}"/>
              </a:ext>
            </a:extLst>
          </p:cNvPr>
          <p:cNvPicPr>
            <a:picLocks noChangeAspect="1"/>
          </p:cNvPicPr>
          <p:nvPr/>
        </p:nvPicPr>
        <p:blipFill rotWithShape="1">
          <a:blip r:embed="rId3">
            <a:extLst>
              <a:ext uri="{28A0092B-C50C-407E-A947-70E740481C1C}">
                <a14:useLocalDpi xmlns:a14="http://schemas.microsoft.com/office/drawing/2010/main" val="0"/>
              </a:ext>
            </a:extLst>
          </a:blip>
          <a:srcRect b="6002"/>
          <a:stretch/>
        </p:blipFill>
        <p:spPr>
          <a:xfrm>
            <a:off x="6437168" y="730395"/>
            <a:ext cx="4905967" cy="2592713"/>
          </a:xfrm>
          <a:prstGeom prst="rect">
            <a:avLst/>
          </a:prstGeom>
        </p:spPr>
      </p:pic>
      <p:pic>
        <p:nvPicPr>
          <p:cNvPr id="36" name="Picture 35" descr="A screenshot of a computer&#10;&#10;Description automatically generated">
            <a:extLst>
              <a:ext uri="{FF2B5EF4-FFF2-40B4-BE49-F238E27FC236}">
                <a16:creationId xmlns:a16="http://schemas.microsoft.com/office/drawing/2014/main" id="{2A970C52-2B71-93BA-6085-6833423982F4}"/>
              </a:ext>
            </a:extLst>
          </p:cNvPr>
          <p:cNvPicPr>
            <a:picLocks noChangeAspect="1"/>
          </p:cNvPicPr>
          <p:nvPr/>
        </p:nvPicPr>
        <p:blipFill rotWithShape="1">
          <a:blip r:embed="rId4">
            <a:extLst>
              <a:ext uri="{28A0092B-C50C-407E-A947-70E740481C1C}">
                <a14:useLocalDpi xmlns:a14="http://schemas.microsoft.com/office/drawing/2010/main" val="0"/>
              </a:ext>
            </a:extLst>
          </a:blip>
          <a:srcRect r="1283" b="8218"/>
          <a:stretch/>
        </p:blipFill>
        <p:spPr>
          <a:xfrm>
            <a:off x="410421" y="3641089"/>
            <a:ext cx="5272464" cy="2756087"/>
          </a:xfrm>
          <a:prstGeom prst="rect">
            <a:avLst/>
          </a:prstGeom>
        </p:spPr>
      </p:pic>
      <p:pic>
        <p:nvPicPr>
          <p:cNvPr id="38" name="Picture 37" descr="A screenshot of a computer&#10;&#10;Description automatically generated">
            <a:extLst>
              <a:ext uri="{FF2B5EF4-FFF2-40B4-BE49-F238E27FC236}">
                <a16:creationId xmlns:a16="http://schemas.microsoft.com/office/drawing/2014/main" id="{599A20A4-2407-2AE7-5C2D-68EC761682CA}"/>
              </a:ext>
            </a:extLst>
          </p:cNvPr>
          <p:cNvPicPr>
            <a:picLocks noChangeAspect="1"/>
          </p:cNvPicPr>
          <p:nvPr/>
        </p:nvPicPr>
        <p:blipFill rotWithShape="1">
          <a:blip r:embed="rId5">
            <a:extLst>
              <a:ext uri="{28A0092B-C50C-407E-A947-70E740481C1C}">
                <a14:useLocalDpi xmlns:a14="http://schemas.microsoft.com/office/drawing/2010/main" val="0"/>
              </a:ext>
            </a:extLst>
          </a:blip>
          <a:srcRect r="1106" b="6563"/>
          <a:stretch/>
        </p:blipFill>
        <p:spPr>
          <a:xfrm>
            <a:off x="6096000" y="3534892"/>
            <a:ext cx="5588305" cy="2968479"/>
          </a:xfrm>
          <a:prstGeom prst="rect">
            <a:avLst/>
          </a:prstGeom>
        </p:spPr>
      </p:pic>
    </p:spTree>
    <p:extLst>
      <p:ext uri="{BB962C8B-B14F-4D97-AF65-F5344CB8AC3E}">
        <p14:creationId xmlns:p14="http://schemas.microsoft.com/office/powerpoint/2010/main" val="1010454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31B7-A0A1-6F19-67C4-737192C988D4}"/>
              </a:ext>
            </a:extLst>
          </p:cNvPr>
          <p:cNvSpPr>
            <a:spLocks noGrp="1"/>
          </p:cNvSpPr>
          <p:nvPr>
            <p:ph type="title"/>
          </p:nvPr>
        </p:nvSpPr>
        <p:spPr>
          <a:xfrm>
            <a:off x="1906988" y="371061"/>
            <a:ext cx="8770571" cy="594793"/>
          </a:xfrm>
        </p:spPr>
        <p:txBody>
          <a:bodyPr>
            <a:normAutofit fontScale="90000"/>
          </a:bodyPr>
          <a:lstStyle/>
          <a:p>
            <a:r>
              <a:rPr lang="en-US" dirty="0"/>
              <a:t>Using Figma for SourceOne Website</a:t>
            </a:r>
          </a:p>
        </p:txBody>
      </p:sp>
      <p:pic>
        <p:nvPicPr>
          <p:cNvPr id="4" name="Picture 3">
            <a:extLst>
              <a:ext uri="{FF2B5EF4-FFF2-40B4-BE49-F238E27FC236}">
                <a16:creationId xmlns:a16="http://schemas.microsoft.com/office/drawing/2014/main" id="{82107D94-EE3E-0E5C-87D5-089883914DCF}"/>
              </a:ext>
            </a:extLst>
          </p:cNvPr>
          <p:cNvPicPr>
            <a:picLocks noChangeAspect="1"/>
          </p:cNvPicPr>
          <p:nvPr/>
        </p:nvPicPr>
        <p:blipFill>
          <a:blip r:embed="rId2"/>
          <a:stretch>
            <a:fillRect/>
          </a:stretch>
        </p:blipFill>
        <p:spPr>
          <a:xfrm>
            <a:off x="1226505" y="1356232"/>
            <a:ext cx="8911408" cy="4545671"/>
          </a:xfrm>
          <a:prstGeom prst="rect">
            <a:avLst/>
          </a:prstGeom>
        </p:spPr>
      </p:pic>
    </p:spTree>
    <p:extLst>
      <p:ext uri="{BB962C8B-B14F-4D97-AF65-F5344CB8AC3E}">
        <p14:creationId xmlns:p14="http://schemas.microsoft.com/office/powerpoint/2010/main" val="401363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3BF34A3-7D75-B75F-45D2-FA40441AD85B}"/>
              </a:ext>
            </a:extLst>
          </p:cNvPr>
          <p:cNvSpPr>
            <a:spLocks noGrp="1"/>
          </p:cNvSpPr>
          <p:nvPr>
            <p:ph type="title"/>
          </p:nvPr>
        </p:nvSpPr>
        <p:spPr>
          <a:xfrm>
            <a:off x="6825755" y="928132"/>
            <a:ext cx="4148511" cy="2045334"/>
          </a:xfrm>
        </p:spPr>
        <p:txBody>
          <a:bodyPr anchor="b">
            <a:normAutofit/>
          </a:bodyPr>
          <a:lstStyle/>
          <a:p>
            <a:pPr>
              <a:lnSpc>
                <a:spcPct val="120000"/>
              </a:lnSpc>
            </a:pPr>
            <a:r>
              <a:rPr lang="en-US" sz="1500" dirty="0"/>
              <a:t>Create a similar design from Figma into local WordPress site using Beaver Builder themes and its plugins as directed by my senior for Web UX/UI testing.</a:t>
            </a:r>
          </a:p>
        </p:txBody>
      </p:sp>
      <p:pic>
        <p:nvPicPr>
          <p:cNvPr id="5" name="Content Placeholder 4" descr="A screenshot of a website&#10;&#10;Description automatically generated with low confidence">
            <a:extLst>
              <a:ext uri="{FF2B5EF4-FFF2-40B4-BE49-F238E27FC236}">
                <a16:creationId xmlns:a16="http://schemas.microsoft.com/office/drawing/2014/main" id="{8C788494-2356-7121-BB6D-785459C96983}"/>
              </a:ext>
            </a:extLst>
          </p:cNvPr>
          <p:cNvPicPr>
            <a:picLocks noChangeAspect="1"/>
          </p:cNvPicPr>
          <p:nvPr/>
        </p:nvPicPr>
        <p:blipFill rotWithShape="1">
          <a:blip r:embed="rId2">
            <a:extLst>
              <a:ext uri="{28A0092B-C50C-407E-A947-70E740481C1C}">
                <a14:useLocalDpi xmlns:a14="http://schemas.microsoft.com/office/drawing/2010/main" val="0"/>
              </a:ext>
            </a:extLst>
          </a:blip>
          <a:srcRect b="3491"/>
          <a:stretch/>
        </p:blipFill>
        <p:spPr>
          <a:xfrm>
            <a:off x="779494" y="675861"/>
            <a:ext cx="4627092" cy="2511878"/>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2E2E109A-5BE3-EC0E-A5D9-4692F19CE924}"/>
              </a:ext>
            </a:extLst>
          </p:cNvPr>
          <p:cNvPicPr>
            <a:picLocks noChangeAspect="1"/>
          </p:cNvPicPr>
          <p:nvPr/>
        </p:nvPicPr>
        <p:blipFill rotWithShape="1">
          <a:blip r:embed="rId3">
            <a:extLst>
              <a:ext uri="{28A0092B-C50C-407E-A947-70E740481C1C}">
                <a14:useLocalDpi xmlns:a14="http://schemas.microsoft.com/office/drawing/2010/main" val="0"/>
              </a:ext>
            </a:extLst>
          </a:blip>
          <a:srcRect b="3914"/>
          <a:stretch/>
        </p:blipFill>
        <p:spPr>
          <a:xfrm>
            <a:off x="727469" y="3429000"/>
            <a:ext cx="4627092" cy="2500868"/>
          </a:xfrm>
          <a:prstGeom prst="rect">
            <a:avLst/>
          </a:prstGeom>
        </p:spPr>
      </p:pic>
      <p:pic>
        <p:nvPicPr>
          <p:cNvPr id="9" name="Content Placeholder 8" descr="A screenshot of a computer&#10;&#10;Description automatically generated with low confidence">
            <a:extLst>
              <a:ext uri="{FF2B5EF4-FFF2-40B4-BE49-F238E27FC236}">
                <a16:creationId xmlns:a16="http://schemas.microsoft.com/office/drawing/2014/main" id="{B0870E90-1550-8A86-A996-7229744E9B1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8955"/>
          <a:stretch/>
        </p:blipFill>
        <p:spPr>
          <a:xfrm>
            <a:off x="6354736" y="3429000"/>
            <a:ext cx="4885662" cy="2500868"/>
          </a:xfrm>
        </p:spPr>
      </p:pic>
    </p:spTree>
    <p:extLst>
      <p:ext uri="{BB962C8B-B14F-4D97-AF65-F5344CB8AC3E}">
        <p14:creationId xmlns:p14="http://schemas.microsoft.com/office/powerpoint/2010/main" val="1615372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C1F0F1-F408-828E-4E1B-E7FAB6990781}"/>
              </a:ext>
            </a:extLst>
          </p:cNvPr>
          <p:cNvSpPr>
            <a:spLocks noGrp="1"/>
          </p:cNvSpPr>
          <p:nvPr>
            <p:ph type="title"/>
          </p:nvPr>
        </p:nvSpPr>
        <p:spPr>
          <a:xfrm>
            <a:off x="2644275" y="412189"/>
            <a:ext cx="7820569" cy="633974"/>
          </a:xfrm>
        </p:spPr>
        <p:txBody>
          <a:bodyPr anchor="b">
            <a:normAutofit fontScale="90000"/>
          </a:bodyPr>
          <a:lstStyle/>
          <a:p>
            <a:r>
              <a:rPr lang="en-US"/>
              <a:t>Part III: Web content creations</a:t>
            </a:r>
            <a:endParaRPr lang="en-US" dirty="0"/>
          </a:p>
        </p:txBody>
      </p:sp>
      <p:sp>
        <p:nvSpPr>
          <p:cNvPr id="37" name="Freeform: Shape 36">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32301"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994386"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aphicFrame>
        <p:nvGraphicFramePr>
          <p:cNvPr id="28" name="Content Placeholder 2">
            <a:extLst>
              <a:ext uri="{FF2B5EF4-FFF2-40B4-BE49-F238E27FC236}">
                <a16:creationId xmlns:a16="http://schemas.microsoft.com/office/drawing/2014/main" id="{6A90EA50-63E6-DA5B-0B5F-42E80BD7C633}"/>
              </a:ext>
            </a:extLst>
          </p:cNvPr>
          <p:cNvGraphicFramePr>
            <a:graphicFrameLocks noGrp="1"/>
          </p:cNvGraphicFramePr>
          <p:nvPr>
            <p:ph idx="1"/>
            <p:extLst>
              <p:ext uri="{D42A27DB-BD31-4B8C-83A1-F6EECF244321}">
                <p14:modId xmlns:p14="http://schemas.microsoft.com/office/powerpoint/2010/main" val="1991371282"/>
              </p:ext>
            </p:extLst>
          </p:nvPr>
        </p:nvGraphicFramePr>
        <p:xfrm>
          <a:off x="1137796" y="1458352"/>
          <a:ext cx="10501123" cy="5101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588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0">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2">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725D9DD-EFB5-DD06-845B-41ED40573447}"/>
              </a:ext>
            </a:extLst>
          </p:cNvPr>
          <p:cNvSpPr>
            <a:spLocks noGrp="1"/>
          </p:cNvSpPr>
          <p:nvPr>
            <p:ph type="title"/>
          </p:nvPr>
        </p:nvSpPr>
        <p:spPr>
          <a:xfrm>
            <a:off x="2409191" y="394166"/>
            <a:ext cx="8397987" cy="1345269"/>
          </a:xfrm>
        </p:spPr>
        <p:txBody>
          <a:bodyPr anchor="b">
            <a:normAutofit/>
          </a:bodyPr>
          <a:lstStyle/>
          <a:p>
            <a:r>
              <a:rPr lang="en-US" dirty="0"/>
              <a:t>Company Info: TBS Marketing</a:t>
            </a:r>
          </a:p>
        </p:txBody>
      </p:sp>
      <p:graphicFrame>
        <p:nvGraphicFramePr>
          <p:cNvPr id="20" name="Content Placeholder 2">
            <a:extLst>
              <a:ext uri="{FF2B5EF4-FFF2-40B4-BE49-F238E27FC236}">
                <a16:creationId xmlns:a16="http://schemas.microsoft.com/office/drawing/2014/main" id="{B7314C80-49A6-14D4-3A97-EF30E766B2D4}"/>
              </a:ext>
            </a:extLst>
          </p:cNvPr>
          <p:cNvGraphicFramePr>
            <a:graphicFrameLocks noGrp="1"/>
          </p:cNvGraphicFramePr>
          <p:nvPr>
            <p:ph idx="1"/>
            <p:extLst>
              <p:ext uri="{D42A27DB-BD31-4B8C-83A1-F6EECF244321}">
                <p14:modId xmlns:p14="http://schemas.microsoft.com/office/powerpoint/2010/main" val="2088914346"/>
              </p:ext>
            </p:extLst>
          </p:nvPr>
        </p:nvGraphicFramePr>
        <p:xfrm>
          <a:off x="1238142" y="2133601"/>
          <a:ext cx="9537285" cy="3842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1844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528B-1E2B-2893-811F-8637B6E909FD}"/>
              </a:ext>
            </a:extLst>
          </p:cNvPr>
          <p:cNvSpPr>
            <a:spLocks noGrp="1"/>
          </p:cNvSpPr>
          <p:nvPr>
            <p:ph type="title"/>
          </p:nvPr>
        </p:nvSpPr>
        <p:spPr>
          <a:xfrm>
            <a:off x="2879149" y="1007541"/>
            <a:ext cx="6997188" cy="45719"/>
          </a:xfrm>
        </p:spPr>
        <p:txBody>
          <a:bodyPr>
            <a:normAutofit fontScale="90000"/>
          </a:bodyPr>
          <a:lstStyle/>
          <a:p>
            <a:pPr algn="ctr"/>
            <a:r>
              <a:rPr lang="en-US" sz="2000" dirty="0"/>
              <a:t>Posting articles along with suitable categories generated by AI tools on sites</a:t>
            </a:r>
          </a:p>
        </p:txBody>
      </p:sp>
      <p:pic>
        <p:nvPicPr>
          <p:cNvPr id="5" name="Picture 4" descr="A screenshot of a computer&#10;&#10;Description automatically generated">
            <a:extLst>
              <a:ext uri="{FF2B5EF4-FFF2-40B4-BE49-F238E27FC236}">
                <a16:creationId xmlns:a16="http://schemas.microsoft.com/office/drawing/2014/main" id="{2AEE9E9F-8516-64A6-4FBC-C4471881CC41}"/>
              </a:ext>
            </a:extLst>
          </p:cNvPr>
          <p:cNvPicPr>
            <a:picLocks noChangeAspect="1"/>
          </p:cNvPicPr>
          <p:nvPr/>
        </p:nvPicPr>
        <p:blipFill rotWithShape="1">
          <a:blip r:embed="rId2">
            <a:extLst>
              <a:ext uri="{28A0092B-C50C-407E-A947-70E740481C1C}">
                <a14:useLocalDpi xmlns:a14="http://schemas.microsoft.com/office/drawing/2010/main" val="0"/>
              </a:ext>
            </a:extLst>
          </a:blip>
          <a:srcRect r="1340" b="8540"/>
          <a:stretch/>
        </p:blipFill>
        <p:spPr>
          <a:xfrm>
            <a:off x="1017936" y="1232485"/>
            <a:ext cx="10156127" cy="5293310"/>
          </a:xfrm>
          <a:prstGeom prst="rect">
            <a:avLst/>
          </a:prstGeom>
        </p:spPr>
      </p:pic>
    </p:spTree>
    <p:extLst>
      <p:ext uri="{BB962C8B-B14F-4D97-AF65-F5344CB8AC3E}">
        <p14:creationId xmlns:p14="http://schemas.microsoft.com/office/powerpoint/2010/main" val="1408687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3D8-6429-C89D-61AC-05DBCBF9A1F9}"/>
              </a:ext>
            </a:extLst>
          </p:cNvPr>
          <p:cNvSpPr>
            <a:spLocks noGrp="1"/>
          </p:cNvSpPr>
          <p:nvPr>
            <p:ph type="title"/>
          </p:nvPr>
        </p:nvSpPr>
        <p:spPr>
          <a:xfrm>
            <a:off x="1424608" y="636104"/>
            <a:ext cx="9342783" cy="1032115"/>
          </a:xfrm>
        </p:spPr>
        <p:txBody>
          <a:bodyPr>
            <a:normAutofit fontScale="90000"/>
          </a:bodyPr>
          <a:lstStyle/>
          <a:p>
            <a:r>
              <a:rPr lang="en-US" sz="1800" dirty="0"/>
              <a:t>Using media e.g., images from </a:t>
            </a:r>
            <a:r>
              <a:rPr lang="en-US" sz="1800" dirty="0" err="1"/>
              <a:t>Freepik</a:t>
            </a:r>
            <a:r>
              <a:rPr lang="en-US" sz="1800" dirty="0"/>
              <a:t> mostly &amp; other sites for choosing a suitable image for every article posting and following date of publishment of the articles on </a:t>
            </a:r>
            <a:r>
              <a:rPr lang="en-US" sz="1800" dirty="0" err="1"/>
              <a:t>Wordpress</a:t>
            </a:r>
            <a:r>
              <a:rPr lang="en-US" sz="1800" dirty="0"/>
              <a:t> set by senior developers</a:t>
            </a:r>
          </a:p>
        </p:txBody>
      </p:sp>
      <p:pic>
        <p:nvPicPr>
          <p:cNvPr id="5" name="Picture 4">
            <a:extLst>
              <a:ext uri="{FF2B5EF4-FFF2-40B4-BE49-F238E27FC236}">
                <a16:creationId xmlns:a16="http://schemas.microsoft.com/office/drawing/2014/main" id="{63D20568-A768-5817-6C73-DA23475D66D6}"/>
              </a:ext>
            </a:extLst>
          </p:cNvPr>
          <p:cNvPicPr>
            <a:picLocks noChangeAspect="1"/>
          </p:cNvPicPr>
          <p:nvPr/>
        </p:nvPicPr>
        <p:blipFill rotWithShape="1">
          <a:blip r:embed="rId2"/>
          <a:srcRect t="-14934" r="-2" b="5897"/>
          <a:stretch/>
        </p:blipFill>
        <p:spPr>
          <a:xfrm>
            <a:off x="2096217" y="1317814"/>
            <a:ext cx="7999566" cy="4904082"/>
          </a:xfrm>
          <a:prstGeom prst="rect">
            <a:avLst/>
          </a:prstGeom>
        </p:spPr>
      </p:pic>
    </p:spTree>
    <p:extLst>
      <p:ext uri="{BB962C8B-B14F-4D97-AF65-F5344CB8AC3E}">
        <p14:creationId xmlns:p14="http://schemas.microsoft.com/office/powerpoint/2010/main" val="61729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BB168F72-A342-4B52-B314-F53AC19A4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66E92082-8FC1-49D3-A908-48C155A81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DF2CC012-05E5-4253-848D-2541E40D1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0" name="Rectangle 29">
            <a:extLst>
              <a:ext uri="{FF2B5EF4-FFF2-40B4-BE49-F238E27FC236}">
                <a16:creationId xmlns:a16="http://schemas.microsoft.com/office/drawing/2014/main" id="{41367AE6-8F3F-4645-8BCC-0193EA487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938541C-E07E-37CF-40C6-6A32394FA2CC}"/>
              </a:ext>
            </a:extLst>
          </p:cNvPr>
          <p:cNvSpPr>
            <a:spLocks noGrp="1"/>
          </p:cNvSpPr>
          <p:nvPr>
            <p:ph type="title"/>
          </p:nvPr>
        </p:nvSpPr>
        <p:spPr>
          <a:xfrm>
            <a:off x="907574" y="203217"/>
            <a:ext cx="4632891" cy="445885"/>
          </a:xfrm>
        </p:spPr>
        <p:txBody>
          <a:bodyPr vert="horz" lIns="109728" tIns="109728" rIns="109728" bIns="91440" rtlCol="0" anchor="b">
            <a:normAutofit fontScale="90000"/>
          </a:bodyPr>
          <a:lstStyle/>
          <a:p>
            <a:pPr>
              <a:lnSpc>
                <a:spcPct val="110000"/>
              </a:lnSpc>
            </a:pPr>
            <a:r>
              <a:rPr lang="en-US" sz="1600" dirty="0">
                <a:solidFill>
                  <a:schemeClr val="tx1">
                    <a:lumMod val="85000"/>
                    <a:lumOff val="15000"/>
                  </a:schemeClr>
                </a:solidFill>
              </a:rPr>
              <a:t>E.g., of article postings.</a:t>
            </a:r>
          </a:p>
        </p:txBody>
      </p:sp>
      <p:sp>
        <p:nvSpPr>
          <p:cNvPr id="32" name="Freeform: Shape 31">
            <a:extLst>
              <a:ext uri="{FF2B5EF4-FFF2-40B4-BE49-F238E27FC236}">
                <a16:creationId xmlns:a16="http://schemas.microsoft.com/office/drawing/2014/main" id="{430E6DA8-46C5-4068-8C00-9C00D21D3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15834" y="0"/>
            <a:ext cx="6076015" cy="6858000"/>
          </a:xfrm>
          <a:custGeom>
            <a:avLst/>
            <a:gdLst>
              <a:gd name="connsiteX0" fmla="*/ 4886429 w 6076015"/>
              <a:gd name="connsiteY0" fmla="*/ 0 h 6858000"/>
              <a:gd name="connsiteX1" fmla="*/ 0 w 6076015"/>
              <a:gd name="connsiteY1" fmla="*/ 0 h 6858000"/>
              <a:gd name="connsiteX2" fmla="*/ 0 w 6076015"/>
              <a:gd name="connsiteY2" fmla="*/ 6858000 h 6858000"/>
              <a:gd name="connsiteX3" fmla="*/ 4822874 w 6076015"/>
              <a:gd name="connsiteY3" fmla="*/ 6858000 h 6858000"/>
              <a:gd name="connsiteX4" fmla="*/ 4901813 w 6076015"/>
              <a:gd name="connsiteY4" fmla="*/ 6776023 h 6858000"/>
              <a:gd name="connsiteX5" fmla="*/ 6076015 w 6076015"/>
              <a:gd name="connsiteY5" fmla="*/ 4056238 h 6858000"/>
              <a:gd name="connsiteX6" fmla="*/ 5011843 w 6076015"/>
              <a:gd name="connsiteY6" fmla="*/ 1631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6015" h="6858000">
                <a:moveTo>
                  <a:pt x="4886429" y="0"/>
                </a:moveTo>
                <a:lnTo>
                  <a:pt x="0" y="0"/>
                </a:lnTo>
                <a:lnTo>
                  <a:pt x="0" y="6858000"/>
                </a:lnTo>
                <a:lnTo>
                  <a:pt x="4822874" y="6858000"/>
                </a:lnTo>
                <a:lnTo>
                  <a:pt x="4901813" y="6776023"/>
                </a:lnTo>
                <a:cubicBezTo>
                  <a:pt x="5557294" y="6070738"/>
                  <a:pt x="6076015" y="5313164"/>
                  <a:pt x="6076015" y="4056238"/>
                </a:cubicBezTo>
                <a:cubicBezTo>
                  <a:pt x="6076015" y="2511674"/>
                  <a:pt x="5699932" y="1123038"/>
                  <a:pt x="5011843" y="16317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36EC0E42-7DDD-43EA-BB7A-C0D122CCC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9592" y="0"/>
            <a:ext cx="1255863" cy="6858000"/>
          </a:xfrm>
          <a:custGeom>
            <a:avLst/>
            <a:gdLst>
              <a:gd name="connsiteX0" fmla="*/ 336988 w 1255863"/>
              <a:gd name="connsiteY0" fmla="*/ 0 h 6858000"/>
              <a:gd name="connsiteX1" fmla="*/ 319322 w 1255863"/>
              <a:gd name="connsiteY1" fmla="*/ 0 h 6858000"/>
              <a:gd name="connsiteX2" fmla="*/ 446066 w 1255863"/>
              <a:gd name="connsiteY2" fmla="*/ 215025 h 6858000"/>
              <a:gd name="connsiteX3" fmla="*/ 1230686 w 1255863"/>
              <a:gd name="connsiteY3" fmla="*/ 4126866 h 6858000"/>
              <a:gd name="connsiteX4" fmla="*/ 293291 w 1255863"/>
              <a:gd name="connsiteY4" fmla="*/ 6535527 h 6858000"/>
              <a:gd name="connsiteX5" fmla="*/ 0 w 1255863"/>
              <a:gd name="connsiteY5" fmla="*/ 6858000 h 6858000"/>
              <a:gd name="connsiteX6" fmla="*/ 19225 w 1255863"/>
              <a:gd name="connsiteY6" fmla="*/ 6858000 h 6858000"/>
              <a:gd name="connsiteX7" fmla="*/ 311570 w 1255863"/>
              <a:gd name="connsiteY7" fmla="*/ 6536566 h 6858000"/>
              <a:gd name="connsiteX8" fmla="*/ 1248965 w 1255863"/>
              <a:gd name="connsiteY8" fmla="*/ 4127905 h 6858000"/>
              <a:gd name="connsiteX9" fmla="*/ 464345 w 1255863"/>
              <a:gd name="connsiteY9" fmla="*/ 2160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863" h="6858000">
                <a:moveTo>
                  <a:pt x="336988" y="0"/>
                </a:moveTo>
                <a:lnTo>
                  <a:pt x="319322" y="0"/>
                </a:lnTo>
                <a:lnTo>
                  <a:pt x="446066" y="215025"/>
                </a:lnTo>
                <a:cubicBezTo>
                  <a:pt x="1009729" y="1236925"/>
                  <a:pt x="1285771" y="2619851"/>
                  <a:pt x="1230686" y="4126866"/>
                </a:cubicBezTo>
                <a:cubicBezTo>
                  <a:pt x="1190840" y="5216972"/>
                  <a:pt x="809006" y="5925974"/>
                  <a:pt x="293291" y="6535527"/>
                </a:cubicBezTo>
                <a:lnTo>
                  <a:pt x="0" y="6858000"/>
                </a:lnTo>
                <a:lnTo>
                  <a:pt x="19225" y="6858000"/>
                </a:lnTo>
                <a:lnTo>
                  <a:pt x="311570" y="6536566"/>
                </a:lnTo>
                <a:cubicBezTo>
                  <a:pt x="827286" y="5927014"/>
                  <a:pt x="1209119" y="5218011"/>
                  <a:pt x="1248965" y="4127905"/>
                </a:cubicBezTo>
                <a:cubicBezTo>
                  <a:pt x="1304050" y="2620891"/>
                  <a:pt x="1028009" y="1237965"/>
                  <a:pt x="464345" y="216065"/>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E3083159-8E84-40BD-9900-927960013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85182" y="0"/>
            <a:ext cx="1286738" cy="6858000"/>
          </a:xfrm>
          <a:custGeom>
            <a:avLst/>
            <a:gdLst>
              <a:gd name="connsiteX0" fmla="*/ 97701 w 1286738"/>
              <a:gd name="connsiteY0" fmla="*/ 0 h 6858000"/>
              <a:gd name="connsiteX1" fmla="*/ 64021 w 1286738"/>
              <a:gd name="connsiteY1" fmla="*/ 0 h 6858000"/>
              <a:gd name="connsiteX2" fmla="*/ 181323 w 1286738"/>
              <a:gd name="connsiteY2" fmla="*/ 152009 h 6858000"/>
              <a:gd name="connsiteX3" fmla="*/ 1253058 w 1286738"/>
              <a:gd name="connsiteY3" fmla="*/ 4056972 h 6858000"/>
              <a:gd name="connsiteX4" fmla="*/ 70511 w 1286738"/>
              <a:gd name="connsiteY4" fmla="*/ 6785070 h 6858000"/>
              <a:gd name="connsiteX5" fmla="*/ 0 w 1286738"/>
              <a:gd name="connsiteY5" fmla="*/ 6858000 h 6858000"/>
              <a:gd name="connsiteX6" fmla="*/ 33680 w 1286738"/>
              <a:gd name="connsiteY6" fmla="*/ 6858000 h 6858000"/>
              <a:gd name="connsiteX7" fmla="*/ 104191 w 1286738"/>
              <a:gd name="connsiteY7" fmla="*/ 6785070 h 6858000"/>
              <a:gd name="connsiteX8" fmla="*/ 1286738 w 1286738"/>
              <a:gd name="connsiteY8" fmla="*/ 4056972 h 6858000"/>
              <a:gd name="connsiteX9" fmla="*/ 215003 w 1286738"/>
              <a:gd name="connsiteY9" fmla="*/ 15200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6738" h="6858000">
                <a:moveTo>
                  <a:pt x="97701" y="0"/>
                </a:moveTo>
                <a:lnTo>
                  <a:pt x="64021" y="0"/>
                </a:lnTo>
                <a:lnTo>
                  <a:pt x="181323" y="152009"/>
                </a:lnTo>
                <a:cubicBezTo>
                  <a:pt x="874303" y="1114805"/>
                  <a:pt x="1253058" y="2507685"/>
                  <a:pt x="1253058" y="4056972"/>
                </a:cubicBezTo>
                <a:cubicBezTo>
                  <a:pt x="1253058" y="5317740"/>
                  <a:pt x="730650" y="6077629"/>
                  <a:pt x="70511" y="6785070"/>
                </a:cubicBezTo>
                <a:lnTo>
                  <a:pt x="0" y="6858000"/>
                </a:lnTo>
                <a:lnTo>
                  <a:pt x="33680" y="6858000"/>
                </a:lnTo>
                <a:lnTo>
                  <a:pt x="104191" y="6785070"/>
                </a:lnTo>
                <a:cubicBezTo>
                  <a:pt x="764330" y="6077629"/>
                  <a:pt x="1286738" y="5317740"/>
                  <a:pt x="1286738" y="4056972"/>
                </a:cubicBezTo>
                <a:cubicBezTo>
                  <a:pt x="1286738" y="2507685"/>
                  <a:pt x="907983" y="1114805"/>
                  <a:pt x="215003" y="15200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computer screen shot of a website&#10;&#10;Description automatically generated with low confidence">
            <a:extLst>
              <a:ext uri="{FF2B5EF4-FFF2-40B4-BE49-F238E27FC236}">
                <a16:creationId xmlns:a16="http://schemas.microsoft.com/office/drawing/2014/main" id="{F70B55A2-31E5-882D-5927-D0BA499F0EC2}"/>
              </a:ext>
            </a:extLst>
          </p:cNvPr>
          <p:cNvPicPr>
            <a:picLocks noChangeAspect="1"/>
          </p:cNvPicPr>
          <p:nvPr/>
        </p:nvPicPr>
        <p:blipFill rotWithShape="1">
          <a:blip r:embed="rId2">
            <a:extLst>
              <a:ext uri="{28A0092B-C50C-407E-A947-70E740481C1C}">
                <a14:useLocalDpi xmlns:a14="http://schemas.microsoft.com/office/drawing/2010/main" val="0"/>
              </a:ext>
            </a:extLst>
          </a:blip>
          <a:srcRect b="5062"/>
          <a:stretch/>
        </p:blipFill>
        <p:spPr>
          <a:xfrm>
            <a:off x="468201" y="836110"/>
            <a:ext cx="5434622" cy="290222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7F4ED50-1232-A5CB-E9AE-63E7898F95F3}"/>
              </a:ext>
            </a:extLst>
          </p:cNvPr>
          <p:cNvPicPr>
            <a:picLocks noChangeAspect="1"/>
          </p:cNvPicPr>
          <p:nvPr/>
        </p:nvPicPr>
        <p:blipFill rotWithShape="1">
          <a:blip r:embed="rId3">
            <a:extLst>
              <a:ext uri="{28A0092B-C50C-407E-A947-70E740481C1C}">
                <a14:useLocalDpi xmlns:a14="http://schemas.microsoft.com/office/drawing/2010/main" val="0"/>
              </a:ext>
            </a:extLst>
          </a:blip>
          <a:srcRect b="9625"/>
          <a:stretch/>
        </p:blipFill>
        <p:spPr>
          <a:xfrm>
            <a:off x="440544" y="3738338"/>
            <a:ext cx="5523727" cy="280805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0FCA7FF-98BE-AEEA-99E7-744384667386}"/>
              </a:ext>
            </a:extLst>
          </p:cNvPr>
          <p:cNvPicPr>
            <a:picLocks noChangeAspect="1"/>
          </p:cNvPicPr>
          <p:nvPr/>
        </p:nvPicPr>
        <p:blipFill rotWithShape="1">
          <a:blip r:embed="rId4">
            <a:extLst>
              <a:ext uri="{28A0092B-C50C-407E-A947-70E740481C1C}">
                <a14:useLocalDpi xmlns:a14="http://schemas.microsoft.com/office/drawing/2010/main" val="0"/>
              </a:ext>
            </a:extLst>
          </a:blip>
          <a:srcRect b="6495"/>
          <a:stretch/>
        </p:blipFill>
        <p:spPr>
          <a:xfrm>
            <a:off x="6133475" y="426159"/>
            <a:ext cx="5709211" cy="3002841"/>
          </a:xfrm>
          <a:prstGeom prst="rect">
            <a:avLst/>
          </a:prstGeom>
        </p:spPr>
      </p:pic>
      <p:pic>
        <p:nvPicPr>
          <p:cNvPr id="9" name="Picture 8" descr="A picture containing text, computer, clothing, screenshot&#10;&#10;Description automatically generated">
            <a:extLst>
              <a:ext uri="{FF2B5EF4-FFF2-40B4-BE49-F238E27FC236}">
                <a16:creationId xmlns:a16="http://schemas.microsoft.com/office/drawing/2014/main" id="{A45C389A-5359-76C9-21D5-5F14E021961B}"/>
              </a:ext>
            </a:extLst>
          </p:cNvPr>
          <p:cNvPicPr>
            <a:picLocks noChangeAspect="1"/>
          </p:cNvPicPr>
          <p:nvPr/>
        </p:nvPicPr>
        <p:blipFill rotWithShape="1">
          <a:blip r:embed="rId5">
            <a:extLst>
              <a:ext uri="{28A0092B-C50C-407E-A947-70E740481C1C}">
                <a14:useLocalDpi xmlns:a14="http://schemas.microsoft.com/office/drawing/2010/main" val="0"/>
              </a:ext>
            </a:extLst>
          </a:blip>
          <a:srcRect b="7243"/>
          <a:stretch/>
        </p:blipFill>
        <p:spPr>
          <a:xfrm>
            <a:off x="6447888" y="3855159"/>
            <a:ext cx="5157958" cy="2691229"/>
          </a:xfrm>
          <a:prstGeom prst="rect">
            <a:avLst/>
          </a:prstGeom>
        </p:spPr>
      </p:pic>
    </p:spTree>
    <p:extLst>
      <p:ext uri="{BB962C8B-B14F-4D97-AF65-F5344CB8AC3E}">
        <p14:creationId xmlns:p14="http://schemas.microsoft.com/office/powerpoint/2010/main" val="2313963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B1BB5-AF85-170B-058C-A54144BE1435}"/>
              </a:ext>
            </a:extLst>
          </p:cNvPr>
          <p:cNvSpPr>
            <a:spLocks noGrp="1"/>
          </p:cNvSpPr>
          <p:nvPr>
            <p:ph type="title"/>
          </p:nvPr>
        </p:nvSpPr>
        <p:spPr>
          <a:xfrm>
            <a:off x="2966623" y="53986"/>
            <a:ext cx="8770571" cy="568289"/>
          </a:xfrm>
        </p:spPr>
        <p:txBody>
          <a:bodyPr>
            <a:noAutofit/>
          </a:bodyPr>
          <a:lstStyle/>
          <a:p>
            <a:r>
              <a:rPr lang="en-US" sz="2000" dirty="0"/>
              <a:t>E.g., for </a:t>
            </a:r>
            <a:r>
              <a:rPr lang="en-US" sz="2000" dirty="0" err="1"/>
              <a:t>Roojai</a:t>
            </a:r>
            <a:r>
              <a:rPr lang="en-US" sz="2000" dirty="0"/>
              <a:t> step completion</a:t>
            </a:r>
          </a:p>
        </p:txBody>
      </p:sp>
      <p:pic>
        <p:nvPicPr>
          <p:cNvPr id="1030" name="image10.png">
            <a:extLst>
              <a:ext uri="{FF2B5EF4-FFF2-40B4-BE49-F238E27FC236}">
                <a16:creationId xmlns:a16="http://schemas.microsoft.com/office/drawing/2014/main" id="{B89FC389-BD7E-7828-F369-013F46AB1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6708"/>
          <a:stretch>
            <a:fillRect/>
          </a:stretch>
        </p:blipFill>
        <p:spPr bwMode="auto">
          <a:xfrm>
            <a:off x="395287" y="639799"/>
            <a:ext cx="5338763" cy="2808251"/>
          </a:xfrm>
          <a:prstGeom prst="rect">
            <a:avLst/>
          </a:prstGeom>
          <a:noFill/>
          <a:extLst>
            <a:ext uri="{909E8E84-426E-40DD-AFC4-6F175D3DCCD1}">
              <a14:hiddenFill xmlns:a14="http://schemas.microsoft.com/office/drawing/2010/main">
                <a:solidFill>
                  <a:srgbClr val="FFFFFF"/>
                </a:solidFill>
              </a14:hiddenFill>
            </a:ext>
          </a:extLst>
        </p:spPr>
      </p:pic>
      <p:pic>
        <p:nvPicPr>
          <p:cNvPr id="1029" name="image5.png">
            <a:extLst>
              <a:ext uri="{FF2B5EF4-FFF2-40B4-BE49-F238E27FC236}">
                <a16:creationId xmlns:a16="http://schemas.microsoft.com/office/drawing/2014/main" id="{E98B36C6-3C97-CB3C-0D8B-076CB7723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014"/>
          <a:stretch>
            <a:fillRect/>
          </a:stretch>
        </p:blipFill>
        <p:spPr bwMode="auto">
          <a:xfrm>
            <a:off x="6175394" y="734033"/>
            <a:ext cx="5294604" cy="28082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image8.png">
            <a:extLst>
              <a:ext uri="{FF2B5EF4-FFF2-40B4-BE49-F238E27FC236}">
                <a16:creationId xmlns:a16="http://schemas.microsoft.com/office/drawing/2014/main" id="{05D9864C-FE31-E6C6-7973-AC002B870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374"/>
          <a:stretch>
            <a:fillRect/>
          </a:stretch>
        </p:blipFill>
        <p:spPr bwMode="auto">
          <a:xfrm>
            <a:off x="214311" y="3688659"/>
            <a:ext cx="5519739" cy="2949216"/>
          </a:xfrm>
          <a:prstGeom prst="rect">
            <a:avLst/>
          </a:prstGeom>
          <a:noFill/>
          <a:extLst>
            <a:ext uri="{909E8E84-426E-40DD-AFC4-6F175D3DCCD1}">
              <a14:hiddenFill xmlns:a14="http://schemas.microsoft.com/office/drawing/2010/main">
                <a:solidFill>
                  <a:srgbClr val="FFFFFF"/>
                </a:solidFill>
              </a14:hiddenFill>
            </a:ext>
          </a:extLst>
        </p:spPr>
      </p:pic>
      <p:pic>
        <p:nvPicPr>
          <p:cNvPr id="1027" name="image19.png">
            <a:extLst>
              <a:ext uri="{FF2B5EF4-FFF2-40B4-BE49-F238E27FC236}">
                <a16:creationId xmlns:a16="http://schemas.microsoft.com/office/drawing/2014/main" id="{D1E240E2-AB55-F853-461E-59C35267D1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4720"/>
          <a:stretch>
            <a:fillRect/>
          </a:stretch>
        </p:blipFill>
        <p:spPr bwMode="auto">
          <a:xfrm>
            <a:off x="6457952" y="3848817"/>
            <a:ext cx="4905375" cy="2628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7">
            <a:extLst>
              <a:ext uri="{FF2B5EF4-FFF2-40B4-BE49-F238E27FC236}">
                <a16:creationId xmlns:a16="http://schemas.microsoft.com/office/drawing/2014/main" id="{03508D38-A838-0870-1DA7-E2C69F527ED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a:extLst>
              <a:ext uri="{FF2B5EF4-FFF2-40B4-BE49-F238E27FC236}">
                <a16:creationId xmlns:a16="http://schemas.microsoft.com/office/drawing/2014/main" id="{474C35F4-02E0-F541-4923-9DDBDE07EDB6}"/>
              </a:ext>
            </a:extLst>
          </p:cNvPr>
          <p:cNvSpPr>
            <a:spLocks noChangeArrowheads="1"/>
          </p:cNvSpPr>
          <p:nvPr/>
        </p:nvSpPr>
        <p:spPr bwMode="auto">
          <a:xfrm>
            <a:off x="0" y="3057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a:extLst>
              <a:ext uri="{FF2B5EF4-FFF2-40B4-BE49-F238E27FC236}">
                <a16:creationId xmlns:a16="http://schemas.microsoft.com/office/drawing/2014/main" id="{C6081619-527F-513F-A475-7A4D1BBD1B66}"/>
              </a:ext>
            </a:extLst>
          </p:cNvPr>
          <p:cNvSpPr>
            <a:spLocks noChangeArrowheads="1"/>
          </p:cNvSpPr>
          <p:nvPr/>
        </p:nvSpPr>
        <p:spPr bwMode="auto">
          <a:xfrm>
            <a:off x="0" y="16592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86226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Rectangle 29">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rgbClr val="DAD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2" name="Freeform: Shape 31">
            <a:extLst>
              <a:ext uri="{FF2B5EF4-FFF2-40B4-BE49-F238E27FC236}">
                <a16:creationId xmlns:a16="http://schemas.microsoft.com/office/drawing/2014/main" id="{5DF42400-5EF7-40C0-B1E3-689E2B94E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680"/>
            <a:ext cx="2997814" cy="3408838"/>
          </a:xfrm>
          <a:custGeom>
            <a:avLst/>
            <a:gdLst>
              <a:gd name="connsiteX0" fmla="*/ 0 w 2979721"/>
              <a:gd name="connsiteY0" fmla="*/ 0 h 3387852"/>
              <a:gd name="connsiteX1" fmla="*/ 2979721 w 2979721"/>
              <a:gd name="connsiteY1" fmla="*/ 0 h 3387852"/>
              <a:gd name="connsiteX2" fmla="*/ 2979721 w 2979721"/>
              <a:gd name="connsiteY2" fmla="*/ 3387852 h 3387852"/>
              <a:gd name="connsiteX3" fmla="*/ 0 w 2979721"/>
              <a:gd name="connsiteY3" fmla="*/ 3387852 h 3387852"/>
            </a:gdLst>
            <a:ahLst/>
            <a:cxnLst>
              <a:cxn ang="0">
                <a:pos x="connsiteX0" y="connsiteY0"/>
              </a:cxn>
              <a:cxn ang="0">
                <a:pos x="connsiteX1" y="connsiteY1"/>
              </a:cxn>
              <a:cxn ang="0">
                <a:pos x="connsiteX2" y="connsiteY2"/>
              </a:cxn>
              <a:cxn ang="0">
                <a:pos x="connsiteX3" y="connsiteY3"/>
              </a:cxn>
            </a:cxnLst>
            <a:rect l="l" t="t" r="r" b="b"/>
            <a:pathLst>
              <a:path w="2979721" h="3387852">
                <a:moveTo>
                  <a:pt x="0" y="0"/>
                </a:moveTo>
                <a:lnTo>
                  <a:pt x="2979721" y="0"/>
                </a:lnTo>
                <a:lnTo>
                  <a:pt x="2979721" y="3387852"/>
                </a:lnTo>
                <a:lnTo>
                  <a:pt x="0" y="338785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4" name="Freeform: Shape 33">
            <a:extLst>
              <a:ext uri="{FF2B5EF4-FFF2-40B4-BE49-F238E27FC236}">
                <a16:creationId xmlns:a16="http://schemas.microsoft.com/office/drawing/2014/main" id="{044749AB-7468-4176-8DA9-9B6A09CBE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003" y="-16875"/>
            <a:ext cx="2999591" cy="3421604"/>
          </a:xfrm>
          <a:custGeom>
            <a:avLst/>
            <a:gdLst>
              <a:gd name="connsiteX0" fmla="*/ 0 w 2980095"/>
              <a:gd name="connsiteY0" fmla="*/ 0 h 3404729"/>
              <a:gd name="connsiteX1" fmla="*/ 2980095 w 2980095"/>
              <a:gd name="connsiteY1" fmla="*/ 0 h 3404729"/>
              <a:gd name="connsiteX2" fmla="*/ 2980095 w 2980095"/>
              <a:gd name="connsiteY2" fmla="*/ 3404729 h 3404729"/>
              <a:gd name="connsiteX3" fmla="*/ 0 w 2980095"/>
              <a:gd name="connsiteY3" fmla="*/ 3404729 h 3404729"/>
            </a:gdLst>
            <a:ahLst/>
            <a:cxnLst>
              <a:cxn ang="0">
                <a:pos x="connsiteX0" y="connsiteY0"/>
              </a:cxn>
              <a:cxn ang="0">
                <a:pos x="connsiteX1" y="connsiteY1"/>
              </a:cxn>
              <a:cxn ang="0">
                <a:pos x="connsiteX2" y="connsiteY2"/>
              </a:cxn>
              <a:cxn ang="0">
                <a:pos x="connsiteX3" y="connsiteY3"/>
              </a:cxn>
            </a:cxnLst>
            <a:rect l="l" t="t" r="r" b="b"/>
            <a:pathLst>
              <a:path w="2980095" h="3404729">
                <a:moveTo>
                  <a:pt x="0" y="0"/>
                </a:moveTo>
                <a:lnTo>
                  <a:pt x="2980095" y="0"/>
                </a:lnTo>
                <a:lnTo>
                  <a:pt x="2980095" y="3404729"/>
                </a:lnTo>
                <a:lnTo>
                  <a:pt x="0" y="340472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6" name="Freeform: Shape 35">
            <a:extLst>
              <a:ext uri="{FF2B5EF4-FFF2-40B4-BE49-F238E27FC236}">
                <a16:creationId xmlns:a16="http://schemas.microsoft.com/office/drawing/2014/main" id="{146CD24A-3EFC-4E87-ABA0-E93C0778E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449163"/>
            <a:ext cx="6053328" cy="3408837"/>
          </a:xfrm>
          <a:custGeom>
            <a:avLst/>
            <a:gdLst>
              <a:gd name="connsiteX0" fmla="*/ 0 w 6053328"/>
              <a:gd name="connsiteY0" fmla="*/ 0 h 3387852"/>
              <a:gd name="connsiteX1" fmla="*/ 6053328 w 6053328"/>
              <a:gd name="connsiteY1" fmla="*/ 0 h 3387852"/>
              <a:gd name="connsiteX2" fmla="*/ 6053328 w 6053328"/>
              <a:gd name="connsiteY2" fmla="*/ 3387852 h 3387852"/>
              <a:gd name="connsiteX3" fmla="*/ 0 w 6053328"/>
              <a:gd name="connsiteY3" fmla="*/ 3387852 h 3387852"/>
            </a:gdLst>
            <a:ahLst/>
            <a:cxnLst>
              <a:cxn ang="0">
                <a:pos x="connsiteX0" y="connsiteY0"/>
              </a:cxn>
              <a:cxn ang="0">
                <a:pos x="connsiteX1" y="connsiteY1"/>
              </a:cxn>
              <a:cxn ang="0">
                <a:pos x="connsiteX2" y="connsiteY2"/>
              </a:cxn>
              <a:cxn ang="0">
                <a:pos x="connsiteX3" y="connsiteY3"/>
              </a:cxn>
            </a:cxnLst>
            <a:rect l="l" t="t" r="r" b="b"/>
            <a:pathLst>
              <a:path w="6053328" h="3387852">
                <a:moveTo>
                  <a:pt x="0" y="0"/>
                </a:moveTo>
                <a:lnTo>
                  <a:pt x="6053328" y="0"/>
                </a:lnTo>
                <a:lnTo>
                  <a:pt x="6053328" y="3387852"/>
                </a:lnTo>
                <a:lnTo>
                  <a:pt x="0" y="338785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Freeform: Shape 37">
            <a:extLst>
              <a:ext uri="{FF2B5EF4-FFF2-40B4-BE49-F238E27FC236}">
                <a16:creationId xmlns:a16="http://schemas.microsoft.com/office/drawing/2014/main" id="{6DE05DE9-0A50-4C84-9075-643D6DCB1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2"/>
            <a:ext cx="6094475" cy="6858000"/>
          </a:xfrm>
          <a:custGeom>
            <a:avLst/>
            <a:gdLst>
              <a:gd name="connsiteX0" fmla="*/ 0 w 6053328"/>
              <a:gd name="connsiteY0" fmla="*/ 0 h 6858000"/>
              <a:gd name="connsiteX1" fmla="*/ 6053328 w 6053328"/>
              <a:gd name="connsiteY1" fmla="*/ 0 h 6858000"/>
              <a:gd name="connsiteX2" fmla="*/ 6053328 w 6053328"/>
              <a:gd name="connsiteY2" fmla="*/ 6858000 h 6858000"/>
              <a:gd name="connsiteX3" fmla="*/ 0 w 60533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53328" h="6858000">
                <a:moveTo>
                  <a:pt x="0" y="0"/>
                </a:moveTo>
                <a:lnTo>
                  <a:pt x="6053328" y="0"/>
                </a:lnTo>
                <a:lnTo>
                  <a:pt x="605332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72DE1C57-D84D-454A-97DA-37853D620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30169" y="1343770"/>
            <a:ext cx="4516505" cy="421332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31437A4E-9974-46F8-9CF5-F5274DC0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05542" y="1566412"/>
            <a:ext cx="4140864" cy="38404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CB0E7F16-5843-4E77-B45E-A64123E7E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6650490" y="1105100"/>
            <a:ext cx="4908132" cy="468844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504AA8A-E5D8-AF39-6134-70AFB885695B}"/>
              </a:ext>
            </a:extLst>
          </p:cNvPr>
          <p:cNvSpPr>
            <a:spLocks noGrp="1"/>
          </p:cNvSpPr>
          <p:nvPr>
            <p:ph type="title"/>
          </p:nvPr>
        </p:nvSpPr>
        <p:spPr>
          <a:xfrm>
            <a:off x="3984937" y="-95583"/>
            <a:ext cx="5298080" cy="608333"/>
          </a:xfrm>
        </p:spPr>
        <p:txBody>
          <a:bodyPr vert="horz" lIns="109728" tIns="109728" rIns="109728" bIns="91440" rtlCol="0" anchor="b">
            <a:normAutofit/>
          </a:bodyPr>
          <a:lstStyle/>
          <a:p>
            <a:pPr algn="ctr">
              <a:lnSpc>
                <a:spcPct val="110000"/>
              </a:lnSpc>
            </a:pPr>
            <a:r>
              <a:rPr lang="en-US" sz="1600" dirty="0"/>
              <a:t>E.g., for </a:t>
            </a:r>
            <a:r>
              <a:rPr lang="en-US" sz="1600" dirty="0" err="1"/>
              <a:t>Roojai</a:t>
            </a:r>
            <a:r>
              <a:rPr lang="en-US" sz="1600" dirty="0"/>
              <a:t> step completion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8CB6A4F-E296-946C-83A9-D3C9AEAD3A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639" b="11610"/>
          <a:stretch/>
        </p:blipFill>
        <p:spPr>
          <a:xfrm>
            <a:off x="247846" y="591458"/>
            <a:ext cx="6289009" cy="289197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0AF77A1-FBA7-75EB-A47F-2E90FC0A8894}"/>
              </a:ext>
            </a:extLst>
          </p:cNvPr>
          <p:cNvPicPr>
            <a:picLocks noChangeAspect="1"/>
          </p:cNvPicPr>
          <p:nvPr/>
        </p:nvPicPr>
        <p:blipFill rotWithShape="1">
          <a:blip r:embed="rId3">
            <a:extLst>
              <a:ext uri="{28A0092B-C50C-407E-A947-70E740481C1C}">
                <a14:useLocalDpi xmlns:a14="http://schemas.microsoft.com/office/drawing/2010/main" val="0"/>
              </a:ext>
            </a:extLst>
          </a:blip>
          <a:srcRect r="34069" b="9333"/>
          <a:stretch/>
        </p:blipFill>
        <p:spPr>
          <a:xfrm>
            <a:off x="6485556" y="1412884"/>
            <a:ext cx="5627556" cy="435311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83BF1EA-A37A-45EB-3566-811A0C9172CF}"/>
              </a:ext>
            </a:extLst>
          </p:cNvPr>
          <p:cNvPicPr>
            <a:picLocks noChangeAspect="1"/>
          </p:cNvPicPr>
          <p:nvPr/>
        </p:nvPicPr>
        <p:blipFill rotWithShape="1">
          <a:blip r:embed="rId4">
            <a:extLst>
              <a:ext uri="{28A0092B-C50C-407E-A947-70E740481C1C}">
                <a14:useLocalDpi xmlns:a14="http://schemas.microsoft.com/office/drawing/2010/main" val="0"/>
              </a:ext>
            </a:extLst>
          </a:blip>
          <a:srcRect b="7335"/>
          <a:stretch/>
        </p:blipFill>
        <p:spPr>
          <a:xfrm>
            <a:off x="187845" y="3546555"/>
            <a:ext cx="5923858" cy="3087767"/>
          </a:xfrm>
          <a:prstGeom prst="rect">
            <a:avLst/>
          </a:prstGeom>
        </p:spPr>
      </p:pic>
    </p:spTree>
    <p:extLst>
      <p:ext uri="{BB962C8B-B14F-4D97-AF65-F5344CB8AC3E}">
        <p14:creationId xmlns:p14="http://schemas.microsoft.com/office/powerpoint/2010/main" val="2518916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494E5-0F83-6655-8335-E911AB2B66B4}"/>
              </a:ext>
            </a:extLst>
          </p:cNvPr>
          <p:cNvSpPr>
            <a:spLocks noGrp="1"/>
          </p:cNvSpPr>
          <p:nvPr>
            <p:ph type="title"/>
          </p:nvPr>
        </p:nvSpPr>
        <p:spPr>
          <a:xfrm>
            <a:off x="721404" y="2819549"/>
            <a:ext cx="4952262" cy="2922553"/>
          </a:xfrm>
        </p:spPr>
        <p:txBody>
          <a:bodyPr>
            <a:normAutofit fontScale="90000"/>
          </a:bodyPr>
          <a:lstStyle/>
          <a:p>
            <a:pPr algn="just" defTabSz="841248">
              <a:lnSpc>
                <a:spcPct val="120000"/>
              </a:lnSpc>
            </a:pPr>
            <a:r>
              <a:rPr lang="en-US" sz="1300" b="1" kern="1200" spc="138" baseline="0" dirty="0">
                <a:solidFill>
                  <a:schemeClr val="tx1">
                    <a:lumMod val="75000"/>
                    <a:lumOff val="25000"/>
                  </a:schemeClr>
                </a:solidFill>
                <a:latin typeface="+mj-lt"/>
                <a:ea typeface="+mj-ea"/>
                <a:cs typeface="+mj-cs"/>
              </a:rPr>
              <a:t>Conclusion</a:t>
            </a:r>
            <a:br>
              <a:rPr lang="en-US" sz="1300" b="1" kern="1200" spc="138" baseline="0" dirty="0">
                <a:solidFill>
                  <a:schemeClr val="tx1">
                    <a:lumMod val="75000"/>
                    <a:lumOff val="25000"/>
                  </a:schemeClr>
                </a:solidFill>
                <a:latin typeface="+mj-lt"/>
                <a:ea typeface="+mj-ea"/>
                <a:cs typeface="+mj-cs"/>
              </a:rPr>
            </a:br>
            <a:br>
              <a:rPr lang="en-US" sz="1300" b="1" kern="1200" spc="138" baseline="0" dirty="0">
                <a:solidFill>
                  <a:schemeClr val="tx1">
                    <a:lumMod val="75000"/>
                    <a:lumOff val="25000"/>
                  </a:schemeClr>
                </a:solidFill>
                <a:latin typeface="+mj-lt"/>
                <a:ea typeface="+mj-ea"/>
                <a:cs typeface="+mj-cs"/>
              </a:rPr>
            </a:br>
            <a:r>
              <a:rPr lang="en-US" sz="1300" b="1" kern="1200" spc="138" baseline="0" dirty="0">
                <a:solidFill>
                  <a:schemeClr val="tx1">
                    <a:lumMod val="75000"/>
                    <a:lumOff val="25000"/>
                  </a:schemeClr>
                </a:solidFill>
                <a:latin typeface="+mj-lt"/>
                <a:ea typeface="+mj-ea"/>
                <a:cs typeface="+mj-cs"/>
              </a:rPr>
              <a:t>Overall, my internship at TBS Marketing as a Web Developer, Web Designer, and Web Content Creator has been a valuable and fulfilling experience. Working on various website projects using WordPress, I gained hands-on experience in website design and development, collaborating with a talented team of professionals. Assisting in the updating of large sites further enhanced my skills and knowledge. I developed a standardized process for website development and design, ensuring consistency and efficiency. Throughout the internship, I improved my communication, attention to detail, and time management skills. Overall, this internship has provided me with a solid foundation in web development and design, and I am confident that the skills and experiences gained will benefit my future career in this field.</a:t>
            </a:r>
            <a:endParaRPr lang="en-US" sz="1300" dirty="0"/>
          </a:p>
        </p:txBody>
      </p:sp>
      <p:pic>
        <p:nvPicPr>
          <p:cNvPr id="7" name="Picture 6" descr="A person in a yellow head scarf sitting at a desk with other people in the background&#10;&#10;Description automatically generated with low confidence">
            <a:extLst>
              <a:ext uri="{FF2B5EF4-FFF2-40B4-BE49-F238E27FC236}">
                <a16:creationId xmlns:a16="http://schemas.microsoft.com/office/drawing/2014/main" id="{40782A3F-070B-79E6-C688-0B77237AB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811" y="643467"/>
            <a:ext cx="4095182" cy="3036938"/>
          </a:xfrm>
          <a:prstGeom prst="rect">
            <a:avLst/>
          </a:prstGeom>
        </p:spPr>
      </p:pic>
      <p:sp>
        <p:nvSpPr>
          <p:cNvPr id="8" name="TextBox 7">
            <a:extLst>
              <a:ext uri="{FF2B5EF4-FFF2-40B4-BE49-F238E27FC236}">
                <a16:creationId xmlns:a16="http://schemas.microsoft.com/office/drawing/2014/main" id="{952F808A-6BBC-CC40-CCD8-3F85987F318A}"/>
              </a:ext>
            </a:extLst>
          </p:cNvPr>
          <p:cNvSpPr txBox="1"/>
          <p:nvPr/>
        </p:nvSpPr>
        <p:spPr>
          <a:xfrm>
            <a:off x="5823148" y="1780790"/>
            <a:ext cx="1689228" cy="488724"/>
          </a:xfrm>
          <a:prstGeom prst="rect">
            <a:avLst/>
          </a:prstGeom>
          <a:noFill/>
        </p:spPr>
        <p:txBody>
          <a:bodyPr wrap="square" rtlCol="0">
            <a:spAutoFit/>
          </a:bodyPr>
          <a:lstStyle/>
          <a:p>
            <a:pPr algn="ctr" defTabSz="841248">
              <a:spcAft>
                <a:spcPts val="600"/>
              </a:spcAft>
            </a:pPr>
            <a:r>
              <a:rPr lang="en-US" sz="1288" b="1" kern="1200">
                <a:solidFill>
                  <a:schemeClr val="tx1"/>
                </a:solidFill>
                <a:latin typeface="+mn-lt"/>
                <a:ea typeface="+mn-ea"/>
                <a:cs typeface="+mn-cs"/>
              </a:rPr>
              <a:t>Pic with my IT senior team</a:t>
            </a:r>
            <a:endParaRPr lang="en-US" sz="1400" b="1"/>
          </a:p>
        </p:txBody>
      </p:sp>
      <p:pic>
        <p:nvPicPr>
          <p:cNvPr id="10" name="Picture 9" descr="A picture containing text, electronics, personal computer, computer&#10;&#10;Description automatically generated">
            <a:extLst>
              <a:ext uri="{FF2B5EF4-FFF2-40B4-BE49-F238E27FC236}">
                <a16:creationId xmlns:a16="http://schemas.microsoft.com/office/drawing/2014/main" id="{6983C1DF-795D-56DE-3010-158289672BA6}"/>
              </a:ext>
            </a:extLst>
          </p:cNvPr>
          <p:cNvPicPr>
            <a:picLocks noChangeAspect="1"/>
          </p:cNvPicPr>
          <p:nvPr/>
        </p:nvPicPr>
        <p:blipFill rotWithShape="1">
          <a:blip r:embed="rId3">
            <a:extLst>
              <a:ext uri="{28A0092B-C50C-407E-A947-70E740481C1C}">
                <a14:useLocalDpi xmlns:a14="http://schemas.microsoft.com/office/drawing/2010/main" val="0"/>
              </a:ext>
            </a:extLst>
          </a:blip>
          <a:srcRect t="3651" b="14479"/>
          <a:stretch/>
        </p:blipFill>
        <p:spPr>
          <a:xfrm>
            <a:off x="7669819" y="3872028"/>
            <a:ext cx="3814174" cy="2342505"/>
          </a:xfrm>
          <a:prstGeom prst="rect">
            <a:avLst/>
          </a:prstGeom>
        </p:spPr>
      </p:pic>
      <p:sp>
        <p:nvSpPr>
          <p:cNvPr id="11" name="TextBox 10">
            <a:extLst>
              <a:ext uri="{FF2B5EF4-FFF2-40B4-BE49-F238E27FC236}">
                <a16:creationId xmlns:a16="http://schemas.microsoft.com/office/drawing/2014/main" id="{9680F57B-2032-A412-4C96-BE3C8FB5500B}"/>
              </a:ext>
            </a:extLst>
          </p:cNvPr>
          <p:cNvSpPr txBox="1"/>
          <p:nvPr/>
        </p:nvSpPr>
        <p:spPr>
          <a:xfrm>
            <a:off x="5967859" y="4616390"/>
            <a:ext cx="1226830" cy="488724"/>
          </a:xfrm>
          <a:prstGeom prst="rect">
            <a:avLst/>
          </a:prstGeom>
          <a:noFill/>
        </p:spPr>
        <p:txBody>
          <a:bodyPr wrap="square" rtlCol="0">
            <a:spAutoFit/>
          </a:bodyPr>
          <a:lstStyle/>
          <a:p>
            <a:pPr algn="ctr" defTabSz="841248">
              <a:spcAft>
                <a:spcPts val="600"/>
              </a:spcAft>
            </a:pPr>
            <a:r>
              <a:rPr lang="en-US" sz="1288" b="1" kern="1200">
                <a:solidFill>
                  <a:schemeClr val="tx1"/>
                </a:solidFill>
                <a:latin typeface="+mn-lt"/>
                <a:ea typeface="+mn-ea"/>
                <a:cs typeface="+mn-cs"/>
              </a:rPr>
              <a:t>Pic of my work area</a:t>
            </a:r>
            <a:endParaRPr lang="en-US" sz="1400" b="1"/>
          </a:p>
        </p:txBody>
      </p:sp>
    </p:spTree>
    <p:extLst>
      <p:ext uri="{BB962C8B-B14F-4D97-AF65-F5344CB8AC3E}">
        <p14:creationId xmlns:p14="http://schemas.microsoft.com/office/powerpoint/2010/main" val="2986721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FD27-2A6B-95E4-AFA3-83EC39732F74}"/>
              </a:ext>
            </a:extLst>
          </p:cNvPr>
          <p:cNvSpPr>
            <a:spLocks noGrp="1"/>
          </p:cNvSpPr>
          <p:nvPr>
            <p:ph type="title"/>
          </p:nvPr>
        </p:nvSpPr>
        <p:spPr>
          <a:xfrm>
            <a:off x="3544294" y="336204"/>
            <a:ext cx="5103412" cy="491755"/>
          </a:xfrm>
        </p:spPr>
        <p:txBody>
          <a:bodyPr>
            <a:noAutofit/>
          </a:bodyPr>
          <a:lstStyle/>
          <a:p>
            <a:pPr algn="ctr"/>
            <a:r>
              <a:rPr lang="en-US" sz="2000" dirty="0"/>
              <a:t>Pic with other staff</a:t>
            </a:r>
          </a:p>
        </p:txBody>
      </p:sp>
      <p:pic>
        <p:nvPicPr>
          <p:cNvPr id="5" name="Picture 4" descr="A group of people sitting around a table&#10;&#10;Description automatically generated">
            <a:extLst>
              <a:ext uri="{FF2B5EF4-FFF2-40B4-BE49-F238E27FC236}">
                <a16:creationId xmlns:a16="http://schemas.microsoft.com/office/drawing/2014/main" id="{2119076F-1AD5-5232-4900-1A4BF9851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 y="1057013"/>
            <a:ext cx="5318894" cy="4147930"/>
          </a:xfrm>
          <a:prstGeom prst="rect">
            <a:avLst/>
          </a:prstGeom>
        </p:spPr>
      </p:pic>
      <p:pic>
        <p:nvPicPr>
          <p:cNvPr id="7" name="Picture 6" descr="A picture containing text, display board, paper product, bulletin board&#10;&#10;Description automatically generated">
            <a:extLst>
              <a:ext uri="{FF2B5EF4-FFF2-40B4-BE49-F238E27FC236}">
                <a16:creationId xmlns:a16="http://schemas.microsoft.com/office/drawing/2014/main" id="{845E4876-F2A8-246A-7C23-FCCEE2141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782" y="1437543"/>
            <a:ext cx="6141480" cy="3135929"/>
          </a:xfrm>
          <a:prstGeom prst="rect">
            <a:avLst/>
          </a:prstGeom>
        </p:spPr>
      </p:pic>
      <p:sp>
        <p:nvSpPr>
          <p:cNvPr id="8" name="TextBox 7">
            <a:extLst>
              <a:ext uri="{FF2B5EF4-FFF2-40B4-BE49-F238E27FC236}">
                <a16:creationId xmlns:a16="http://schemas.microsoft.com/office/drawing/2014/main" id="{877DBA33-8A0E-1E05-0E56-AE462D349305}"/>
              </a:ext>
            </a:extLst>
          </p:cNvPr>
          <p:cNvSpPr txBox="1"/>
          <p:nvPr/>
        </p:nvSpPr>
        <p:spPr>
          <a:xfrm>
            <a:off x="0" y="6152464"/>
            <a:ext cx="12205585" cy="369332"/>
          </a:xfrm>
          <a:prstGeom prst="rect">
            <a:avLst/>
          </a:prstGeom>
          <a:noFill/>
        </p:spPr>
        <p:txBody>
          <a:bodyPr wrap="none" rtlCol="0">
            <a:spAutoFit/>
          </a:bodyPr>
          <a:lstStyle/>
          <a:p>
            <a:r>
              <a:rPr lang="en-US"/>
              <a:t>I---------------------------------------------------The End----------------------------------------------------------I</a:t>
            </a:r>
            <a:endParaRPr lang="en-US" dirty="0"/>
          </a:p>
        </p:txBody>
      </p:sp>
    </p:spTree>
    <p:extLst>
      <p:ext uri="{BB962C8B-B14F-4D97-AF65-F5344CB8AC3E}">
        <p14:creationId xmlns:p14="http://schemas.microsoft.com/office/powerpoint/2010/main" val="383327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72DC3EE-C469-49E0-A83D-CA3BE525C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9547224" cy="6858000"/>
          </a:xfrm>
          <a:custGeom>
            <a:avLst/>
            <a:gdLst>
              <a:gd name="connsiteX0" fmla="*/ 7924201 w 9547224"/>
              <a:gd name="connsiteY0" fmla="*/ 0 h 6858000"/>
              <a:gd name="connsiteX1" fmla="*/ 6830968 w 9547224"/>
              <a:gd name="connsiteY1" fmla="*/ 0 h 6858000"/>
              <a:gd name="connsiteX2" fmla="*/ 6514769 w 9547224"/>
              <a:gd name="connsiteY2" fmla="*/ 0 h 6858000"/>
              <a:gd name="connsiteX3" fmla="*/ 6050802 w 9547224"/>
              <a:gd name="connsiteY3" fmla="*/ 0 h 6858000"/>
              <a:gd name="connsiteX4" fmla="*/ 4341273 w 9547224"/>
              <a:gd name="connsiteY4" fmla="*/ 0 h 6858000"/>
              <a:gd name="connsiteX5" fmla="*/ 0 w 9547224"/>
              <a:gd name="connsiteY5" fmla="*/ 0 h 6858000"/>
              <a:gd name="connsiteX6" fmla="*/ 0 w 9547224"/>
              <a:gd name="connsiteY6" fmla="*/ 6858000 h 6858000"/>
              <a:gd name="connsiteX7" fmla="*/ 4341273 w 9547224"/>
              <a:gd name="connsiteY7" fmla="*/ 6858000 h 6858000"/>
              <a:gd name="connsiteX8" fmla="*/ 6050802 w 9547224"/>
              <a:gd name="connsiteY8" fmla="*/ 6858000 h 6858000"/>
              <a:gd name="connsiteX9" fmla="*/ 6514769 w 9547224"/>
              <a:gd name="connsiteY9" fmla="*/ 6858000 h 6858000"/>
              <a:gd name="connsiteX10" fmla="*/ 6830968 w 9547224"/>
              <a:gd name="connsiteY10" fmla="*/ 6858000 h 6858000"/>
              <a:gd name="connsiteX11" fmla="*/ 7044470 w 9547224"/>
              <a:gd name="connsiteY11" fmla="*/ 6858000 h 6858000"/>
              <a:gd name="connsiteX12" fmla="*/ 7156226 w 9547224"/>
              <a:gd name="connsiteY12" fmla="*/ 6780599 h 6858000"/>
              <a:gd name="connsiteX13" fmla="*/ 7672874 w 9547224"/>
              <a:gd name="connsiteY13" fmla="*/ 6374814 h 6858000"/>
              <a:gd name="connsiteX14" fmla="*/ 9547224 w 9547224"/>
              <a:gd name="connsiteY14" fmla="*/ 3621656 h 6858000"/>
              <a:gd name="connsiteX15" fmla="*/ 7946325 w 9547224"/>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47224" h="6858000">
                <a:moveTo>
                  <a:pt x="7924201" y="0"/>
                </a:moveTo>
                <a:lnTo>
                  <a:pt x="6830968" y="0"/>
                </a:lnTo>
                <a:lnTo>
                  <a:pt x="6514769" y="0"/>
                </a:lnTo>
                <a:lnTo>
                  <a:pt x="6050802" y="0"/>
                </a:lnTo>
                <a:lnTo>
                  <a:pt x="4341273" y="0"/>
                </a:lnTo>
                <a:lnTo>
                  <a:pt x="0" y="0"/>
                </a:lnTo>
                <a:lnTo>
                  <a:pt x="0" y="6858000"/>
                </a:lnTo>
                <a:lnTo>
                  <a:pt x="4341273" y="6858000"/>
                </a:lnTo>
                <a:lnTo>
                  <a:pt x="6050802" y="6858000"/>
                </a:lnTo>
                <a:lnTo>
                  <a:pt x="6514769" y="6858000"/>
                </a:lnTo>
                <a:lnTo>
                  <a:pt x="6830968" y="6858000"/>
                </a:lnTo>
                <a:lnTo>
                  <a:pt x="7044470" y="6858000"/>
                </a:lnTo>
                <a:lnTo>
                  <a:pt x="7156226" y="6780599"/>
                </a:lnTo>
                <a:cubicBezTo>
                  <a:pt x="7330044" y="6653108"/>
                  <a:pt x="7500671" y="6515397"/>
                  <a:pt x="7672874" y="6374814"/>
                </a:cubicBezTo>
                <a:cubicBezTo>
                  <a:pt x="8618499" y="5602839"/>
                  <a:pt x="9547224" y="4969131"/>
                  <a:pt x="9547224" y="3621656"/>
                </a:cubicBezTo>
                <a:cubicBezTo>
                  <a:pt x="9547224" y="2093192"/>
                  <a:pt x="8973488" y="754641"/>
                  <a:pt x="7946325"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DFC94E8-5083-7C98-4C8E-A31E8491CC65}"/>
              </a:ext>
            </a:extLst>
          </p:cNvPr>
          <p:cNvSpPr>
            <a:spLocks noGrp="1"/>
          </p:cNvSpPr>
          <p:nvPr>
            <p:ph type="title"/>
          </p:nvPr>
        </p:nvSpPr>
        <p:spPr>
          <a:xfrm>
            <a:off x="1240057" y="660933"/>
            <a:ext cx="3713928" cy="243684"/>
          </a:xfrm>
        </p:spPr>
        <p:txBody>
          <a:bodyPr>
            <a:noAutofit/>
          </a:bodyPr>
          <a:lstStyle/>
          <a:p>
            <a:pPr algn="ctr" defTabSz="576072">
              <a:lnSpc>
                <a:spcPct val="120000"/>
              </a:lnSpc>
            </a:pPr>
            <a:r>
              <a:rPr lang="en-US" sz="1400" b="1" kern="1200" spc="95" baseline="0" dirty="0">
                <a:solidFill>
                  <a:schemeClr val="tx1">
                    <a:lumMod val="75000"/>
                    <a:lumOff val="25000"/>
                  </a:schemeClr>
                </a:solidFill>
                <a:latin typeface="+mn-lt"/>
                <a:ea typeface="+mj-ea"/>
                <a:cs typeface="+mj-cs"/>
              </a:rPr>
              <a:t>Issues In Implementing</a:t>
            </a:r>
            <a:endParaRPr lang="en-US" sz="1400" dirty="0">
              <a:latin typeface="+mn-lt"/>
            </a:endParaRPr>
          </a:p>
        </p:txBody>
      </p:sp>
      <p:sp>
        <p:nvSpPr>
          <p:cNvPr id="3" name="Content Placeholder 2">
            <a:extLst>
              <a:ext uri="{FF2B5EF4-FFF2-40B4-BE49-F238E27FC236}">
                <a16:creationId xmlns:a16="http://schemas.microsoft.com/office/drawing/2014/main" id="{202AEECC-D8BF-376F-34C7-D79F31E807DE}"/>
              </a:ext>
            </a:extLst>
          </p:cNvPr>
          <p:cNvSpPr>
            <a:spLocks noGrp="1"/>
          </p:cNvSpPr>
          <p:nvPr>
            <p:ph idx="1"/>
          </p:nvPr>
        </p:nvSpPr>
        <p:spPr>
          <a:xfrm>
            <a:off x="588256" y="1211840"/>
            <a:ext cx="5404581" cy="1463969"/>
          </a:xfrm>
        </p:spPr>
        <p:txBody>
          <a:bodyPr>
            <a:normAutofit fontScale="25000" lnSpcReduction="20000"/>
          </a:bodyPr>
          <a:lstStyle/>
          <a:p>
            <a:pPr marL="108014" indent="-108014" defTabSz="576072">
              <a:lnSpc>
                <a:spcPct val="130000"/>
              </a:lnSpc>
              <a:spcBef>
                <a:spcPts val="586"/>
              </a:spcBef>
              <a:buFont typeface="Arial" panose="020B0604020202020204" pitchFamily="34" charset="0"/>
              <a:buChar char="•"/>
            </a:pPr>
            <a:r>
              <a:rPr lang="en-US" sz="4400" b="1" kern="1200" spc="95" baseline="0" dirty="0">
                <a:solidFill>
                  <a:schemeClr val="tx1">
                    <a:lumMod val="75000"/>
                    <a:lumOff val="25000"/>
                  </a:schemeClr>
                </a:solidFill>
                <a:ea typeface="+mn-ea"/>
                <a:cs typeface="+mn-cs"/>
              </a:rPr>
              <a:t>Communication Challenges:</a:t>
            </a:r>
            <a:br>
              <a:rPr lang="en-US" sz="4400" b="0" kern="1200" spc="95" baseline="0" dirty="0">
                <a:solidFill>
                  <a:schemeClr val="tx1">
                    <a:lumMod val="75000"/>
                    <a:lumOff val="25000"/>
                  </a:schemeClr>
                </a:solidFill>
                <a:ea typeface="+mn-ea"/>
                <a:cs typeface="+mn-cs"/>
              </a:rPr>
            </a:br>
            <a:br>
              <a:rPr lang="en-US" sz="4400" b="0" kern="1200" spc="95" baseline="0" dirty="0">
                <a:solidFill>
                  <a:schemeClr val="tx1">
                    <a:lumMod val="75000"/>
                    <a:lumOff val="25000"/>
                  </a:schemeClr>
                </a:solidFill>
                <a:ea typeface="+mn-ea"/>
                <a:cs typeface="+mn-cs"/>
              </a:rPr>
            </a:br>
            <a:r>
              <a:rPr lang="en-US" sz="4400" b="0" kern="1200" spc="95" baseline="0" dirty="0">
                <a:solidFill>
                  <a:schemeClr val="tx1">
                    <a:lumMod val="75000"/>
                    <a:lumOff val="25000"/>
                  </a:schemeClr>
                </a:solidFill>
                <a:ea typeface="+mn-ea"/>
                <a:cs typeface="+mn-cs"/>
              </a:rPr>
              <a:t>As an intern, clear instructions and effective communication are essential for performing tasks efficiently. </a:t>
            </a:r>
            <a:br>
              <a:rPr lang="en-US" sz="4400" b="0" kern="1200" spc="95" baseline="0" dirty="0">
                <a:solidFill>
                  <a:schemeClr val="tx1">
                    <a:lumMod val="75000"/>
                    <a:lumOff val="25000"/>
                  </a:schemeClr>
                </a:solidFill>
                <a:ea typeface="+mn-ea"/>
                <a:cs typeface="+mn-cs"/>
              </a:rPr>
            </a:br>
            <a:br>
              <a:rPr lang="en-US" sz="4400" b="0" kern="1200" spc="95" baseline="0" dirty="0">
                <a:solidFill>
                  <a:schemeClr val="tx1">
                    <a:lumMod val="75000"/>
                    <a:lumOff val="25000"/>
                  </a:schemeClr>
                </a:solidFill>
                <a:ea typeface="+mn-ea"/>
                <a:cs typeface="+mn-cs"/>
              </a:rPr>
            </a:br>
            <a:r>
              <a:rPr lang="en-US" sz="4400" spc="95" dirty="0"/>
              <a:t>L</a:t>
            </a:r>
            <a:r>
              <a:rPr lang="en-US" sz="4400" b="0" kern="1200" spc="95" baseline="0" dirty="0">
                <a:solidFill>
                  <a:schemeClr val="tx1">
                    <a:lumMod val="75000"/>
                    <a:lumOff val="25000"/>
                  </a:schemeClr>
                </a:solidFill>
                <a:ea typeface="+mn-ea"/>
                <a:cs typeface="+mn-cs"/>
              </a:rPr>
              <a:t>anguage barriers </a:t>
            </a:r>
            <a:r>
              <a:rPr lang="en-US" sz="4400" spc="95" dirty="0"/>
              <a:t>&amp;</a:t>
            </a:r>
            <a:r>
              <a:rPr lang="en-US" sz="4400" b="0" kern="1200" spc="95" baseline="0" dirty="0">
                <a:solidFill>
                  <a:schemeClr val="tx1">
                    <a:lumMod val="75000"/>
                    <a:lumOff val="25000"/>
                  </a:schemeClr>
                </a:solidFill>
                <a:ea typeface="+mn-ea"/>
                <a:cs typeface="+mn-cs"/>
              </a:rPr>
              <a:t> unclear instructions sometimes led to miscommunication, resulting in confusion and delays. </a:t>
            </a:r>
          </a:p>
          <a:p>
            <a:pPr>
              <a:lnSpc>
                <a:spcPct val="130000"/>
              </a:lnSpc>
            </a:pPr>
            <a:endParaRPr lang="en-US" sz="1700" dirty="0"/>
          </a:p>
        </p:txBody>
      </p:sp>
      <p:sp>
        <p:nvSpPr>
          <p:cNvPr id="6" name="Title 1">
            <a:extLst>
              <a:ext uri="{FF2B5EF4-FFF2-40B4-BE49-F238E27FC236}">
                <a16:creationId xmlns:a16="http://schemas.microsoft.com/office/drawing/2014/main" id="{9D00A9B4-B75D-EEFA-29E4-78A708C45070}"/>
              </a:ext>
            </a:extLst>
          </p:cNvPr>
          <p:cNvSpPr txBox="1">
            <a:spLocks/>
          </p:cNvSpPr>
          <p:nvPr/>
        </p:nvSpPr>
        <p:spPr>
          <a:xfrm>
            <a:off x="7785687" y="782775"/>
            <a:ext cx="3523078" cy="243684"/>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defTabSz="576072">
              <a:spcAft>
                <a:spcPts val="600"/>
              </a:spcAft>
            </a:pPr>
            <a:r>
              <a:rPr lang="en-US" sz="1400" b="1" kern="1200" spc="95" baseline="0" dirty="0">
                <a:solidFill>
                  <a:schemeClr val="tx1">
                    <a:lumMod val="75000"/>
                    <a:lumOff val="25000"/>
                  </a:schemeClr>
                </a:solidFill>
                <a:latin typeface="+mn-lt"/>
                <a:ea typeface="+mj-ea"/>
                <a:cs typeface="+mj-cs"/>
              </a:rPr>
              <a:t>Solution Approach</a:t>
            </a:r>
            <a:endParaRPr lang="en-US" sz="1400" dirty="0">
              <a:latin typeface="+mn-lt"/>
            </a:endParaRPr>
          </a:p>
        </p:txBody>
      </p:sp>
      <p:sp>
        <p:nvSpPr>
          <p:cNvPr id="7" name="Content Placeholder 2">
            <a:extLst>
              <a:ext uri="{FF2B5EF4-FFF2-40B4-BE49-F238E27FC236}">
                <a16:creationId xmlns:a16="http://schemas.microsoft.com/office/drawing/2014/main" id="{44213203-D9EF-3711-3E7A-75C6E7A7E480}"/>
              </a:ext>
            </a:extLst>
          </p:cNvPr>
          <p:cNvSpPr txBox="1">
            <a:spLocks/>
          </p:cNvSpPr>
          <p:nvPr/>
        </p:nvSpPr>
        <p:spPr>
          <a:xfrm>
            <a:off x="7176326" y="1365451"/>
            <a:ext cx="4511034" cy="784935"/>
          </a:xfrm>
          <a:prstGeom prst="rect">
            <a:avLst/>
          </a:prstGeom>
        </p:spPr>
        <p:txBody>
          <a:bodyPr vert="horz" lIns="109728" tIns="109728" rIns="109728" bIns="91440" rtlCol="0">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108014" indent="-108014" defTabSz="576072">
              <a:lnSpc>
                <a:spcPct val="130000"/>
              </a:lnSpc>
              <a:spcBef>
                <a:spcPts val="586"/>
              </a:spcBef>
              <a:buFont typeface="Arial" panose="020B0604020202020204" pitchFamily="34" charset="0"/>
              <a:buChar char="•"/>
            </a:pPr>
            <a:r>
              <a:rPr lang="en-US" sz="1100" b="1" kern="1200" spc="95" baseline="0" dirty="0">
                <a:solidFill>
                  <a:schemeClr val="tx1">
                    <a:lumMod val="75000"/>
                    <a:lumOff val="25000"/>
                  </a:schemeClr>
                </a:solidFill>
                <a:ea typeface="+mn-ea"/>
                <a:cs typeface="+mn-cs"/>
              </a:rPr>
              <a:t>To address communication issue:</a:t>
            </a:r>
            <a:br>
              <a:rPr lang="en-US" sz="1100" b="0" kern="1200" spc="95" baseline="0" dirty="0">
                <a:solidFill>
                  <a:schemeClr val="tx1">
                    <a:lumMod val="75000"/>
                    <a:lumOff val="25000"/>
                  </a:schemeClr>
                </a:solidFill>
                <a:ea typeface="+mn-ea"/>
                <a:cs typeface="+mn-cs"/>
              </a:rPr>
            </a:br>
            <a:r>
              <a:rPr lang="en-US" sz="1100" b="0" kern="1200" spc="95" baseline="0" dirty="0">
                <a:solidFill>
                  <a:schemeClr val="tx1">
                    <a:lumMod val="75000"/>
                    <a:lumOff val="25000"/>
                  </a:schemeClr>
                </a:solidFill>
                <a:ea typeface="+mn-ea"/>
                <a:cs typeface="+mn-cs"/>
              </a:rPr>
              <a:t>I actively sought clarifications, asked for feedback, &amp; express any concerns to ensure a better understanding of the assigned tasks.</a:t>
            </a:r>
            <a:endParaRPr lang="en-US" sz="1100" dirty="0"/>
          </a:p>
        </p:txBody>
      </p:sp>
      <p:sp>
        <p:nvSpPr>
          <p:cNvPr id="10" name="Content Placeholder 2">
            <a:extLst>
              <a:ext uri="{FF2B5EF4-FFF2-40B4-BE49-F238E27FC236}">
                <a16:creationId xmlns:a16="http://schemas.microsoft.com/office/drawing/2014/main" id="{7DD2F9D3-CC23-840C-6BCF-F3973FF7170B}"/>
              </a:ext>
            </a:extLst>
          </p:cNvPr>
          <p:cNvSpPr txBox="1">
            <a:spLocks/>
          </p:cNvSpPr>
          <p:nvPr/>
        </p:nvSpPr>
        <p:spPr>
          <a:xfrm>
            <a:off x="608159" y="2898563"/>
            <a:ext cx="5404581" cy="2311199"/>
          </a:xfrm>
          <a:prstGeom prst="rect">
            <a:avLst/>
          </a:prstGeom>
        </p:spPr>
        <p:txBody>
          <a:bodyPr vert="horz" lIns="109728" tIns="109728" rIns="109728" bIns="91440" rtlCol="0">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108014" indent="-108014" defTabSz="576072">
              <a:spcBef>
                <a:spcPts val="586"/>
              </a:spcBef>
              <a:buFont typeface="Arial" panose="020B0604020202020204" pitchFamily="34" charset="0"/>
              <a:buChar char="•"/>
            </a:pPr>
            <a:r>
              <a:rPr lang="en-US" sz="1100" b="1" kern="1200" spc="95" baseline="0" dirty="0">
                <a:solidFill>
                  <a:schemeClr val="tx1">
                    <a:lumMod val="75000"/>
                    <a:lumOff val="25000"/>
                  </a:schemeClr>
                </a:solidFill>
                <a:ea typeface="+mn-ea"/>
                <a:cs typeface="+mn-cs"/>
              </a:rPr>
              <a:t>Technical Challenges</a:t>
            </a:r>
            <a:br>
              <a:rPr lang="en-US" sz="1100" b="0" kern="1200" spc="95" baseline="0" dirty="0">
                <a:solidFill>
                  <a:schemeClr val="tx1">
                    <a:lumMod val="75000"/>
                    <a:lumOff val="25000"/>
                  </a:schemeClr>
                </a:solidFill>
                <a:ea typeface="+mn-ea"/>
                <a:cs typeface="+mn-cs"/>
              </a:rPr>
            </a:br>
            <a:br>
              <a:rPr lang="en-US" sz="1100" b="0" kern="1200" spc="95" baseline="0" dirty="0">
                <a:solidFill>
                  <a:schemeClr val="tx1">
                    <a:lumMod val="75000"/>
                    <a:lumOff val="25000"/>
                  </a:schemeClr>
                </a:solidFill>
                <a:ea typeface="+mn-ea"/>
                <a:cs typeface="+mn-cs"/>
              </a:rPr>
            </a:br>
            <a:r>
              <a:rPr lang="en-US" sz="1100" b="0" kern="1200" spc="95" baseline="0" dirty="0">
                <a:solidFill>
                  <a:schemeClr val="tx1">
                    <a:lumMod val="75000"/>
                    <a:lumOff val="25000"/>
                  </a:schemeClr>
                </a:solidFill>
                <a:ea typeface="+mn-ea"/>
                <a:cs typeface="+mn-cs"/>
              </a:rPr>
              <a:t>Working with WordPress and other web development tools presented technical challenges. </a:t>
            </a:r>
            <a:br>
              <a:rPr lang="en-US" sz="1100" b="0" kern="1200" spc="95" baseline="0" dirty="0">
                <a:solidFill>
                  <a:schemeClr val="tx1">
                    <a:lumMod val="75000"/>
                    <a:lumOff val="25000"/>
                  </a:schemeClr>
                </a:solidFill>
                <a:ea typeface="+mn-ea"/>
                <a:cs typeface="+mn-cs"/>
              </a:rPr>
            </a:br>
            <a:br>
              <a:rPr lang="en-US" sz="1100" b="0" kern="1200" spc="95" baseline="0" dirty="0">
                <a:solidFill>
                  <a:schemeClr val="tx1">
                    <a:lumMod val="75000"/>
                    <a:lumOff val="25000"/>
                  </a:schemeClr>
                </a:solidFill>
                <a:ea typeface="+mn-ea"/>
                <a:cs typeface="+mn-cs"/>
              </a:rPr>
            </a:br>
            <a:r>
              <a:rPr lang="en-US" sz="1100" b="0" kern="1200" spc="95" baseline="0" dirty="0">
                <a:solidFill>
                  <a:schemeClr val="tx1">
                    <a:lumMod val="75000"/>
                    <a:lumOff val="25000"/>
                  </a:schemeClr>
                </a:solidFill>
                <a:ea typeface="+mn-ea"/>
                <a:cs typeface="+mn-cs"/>
              </a:rPr>
              <a:t>Issues such as plugin compatibility, website performance optimization, and troubleshooting website problems required research and assistance from senior developers.</a:t>
            </a:r>
            <a:endParaRPr lang="en-US" sz="1100" dirty="0"/>
          </a:p>
        </p:txBody>
      </p:sp>
      <p:sp>
        <p:nvSpPr>
          <p:cNvPr id="11" name="Content Placeholder 2">
            <a:extLst>
              <a:ext uri="{FF2B5EF4-FFF2-40B4-BE49-F238E27FC236}">
                <a16:creationId xmlns:a16="http://schemas.microsoft.com/office/drawing/2014/main" id="{6512206B-C0DE-17EF-4883-5A1CBD523255}"/>
              </a:ext>
            </a:extLst>
          </p:cNvPr>
          <p:cNvSpPr txBox="1">
            <a:spLocks/>
          </p:cNvSpPr>
          <p:nvPr/>
        </p:nvSpPr>
        <p:spPr>
          <a:xfrm>
            <a:off x="7243078" y="2786425"/>
            <a:ext cx="4377527" cy="784935"/>
          </a:xfrm>
          <a:prstGeom prst="rect">
            <a:avLst/>
          </a:prstGeom>
        </p:spPr>
        <p:txBody>
          <a:bodyPr vert="horz" lIns="109728" tIns="109728" rIns="109728" bIns="91440" rtlCol="0">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108014" indent="-108014" defTabSz="576072">
              <a:spcBef>
                <a:spcPts val="586"/>
              </a:spcBef>
              <a:buFont typeface="Arial" panose="020B0604020202020204" pitchFamily="34" charset="0"/>
              <a:buChar char="•"/>
            </a:pPr>
            <a:r>
              <a:rPr lang="en-US" sz="1200" b="1" kern="1200" spc="95" baseline="0" dirty="0">
                <a:solidFill>
                  <a:schemeClr val="tx1">
                    <a:lumMod val="75000"/>
                    <a:lumOff val="25000"/>
                  </a:schemeClr>
                </a:solidFill>
                <a:ea typeface="+mn-ea"/>
                <a:cs typeface="+mn-cs"/>
              </a:rPr>
              <a:t>Solutions</a:t>
            </a:r>
            <a:br>
              <a:rPr lang="en-US" sz="1200" b="0" kern="1200" spc="95" baseline="0" dirty="0">
                <a:solidFill>
                  <a:schemeClr val="tx1">
                    <a:lumMod val="75000"/>
                    <a:lumOff val="25000"/>
                  </a:schemeClr>
                </a:solidFill>
                <a:ea typeface="+mn-ea"/>
                <a:cs typeface="+mn-cs"/>
              </a:rPr>
            </a:br>
            <a:br>
              <a:rPr lang="en-US" sz="1200" b="0" kern="1200" spc="95" baseline="0" dirty="0">
                <a:solidFill>
                  <a:schemeClr val="tx1">
                    <a:lumMod val="75000"/>
                    <a:lumOff val="25000"/>
                  </a:schemeClr>
                </a:solidFill>
                <a:ea typeface="+mn-ea"/>
                <a:cs typeface="+mn-cs"/>
              </a:rPr>
            </a:br>
            <a:r>
              <a:rPr lang="en-US" sz="1200" b="0" kern="1200" spc="95" baseline="0" dirty="0">
                <a:solidFill>
                  <a:schemeClr val="tx1">
                    <a:lumMod val="75000"/>
                    <a:lumOff val="25000"/>
                  </a:schemeClr>
                </a:solidFill>
                <a:ea typeface="+mn-ea"/>
                <a:cs typeface="+mn-cs"/>
              </a:rPr>
              <a:t>I needed to develop problem-solving skills and became more resourceful in finding solutions via research.</a:t>
            </a:r>
            <a:endParaRPr lang="en-US" sz="1200" dirty="0"/>
          </a:p>
        </p:txBody>
      </p:sp>
      <p:sp>
        <p:nvSpPr>
          <p:cNvPr id="13" name="Content Placeholder 2">
            <a:extLst>
              <a:ext uri="{FF2B5EF4-FFF2-40B4-BE49-F238E27FC236}">
                <a16:creationId xmlns:a16="http://schemas.microsoft.com/office/drawing/2014/main" id="{129F6023-994F-25A5-564D-E13555BC57D0}"/>
              </a:ext>
            </a:extLst>
          </p:cNvPr>
          <p:cNvSpPr txBox="1">
            <a:spLocks/>
          </p:cNvSpPr>
          <p:nvPr/>
        </p:nvSpPr>
        <p:spPr>
          <a:xfrm>
            <a:off x="536879" y="5164511"/>
            <a:ext cx="5559121" cy="1264424"/>
          </a:xfrm>
          <a:prstGeom prst="rect">
            <a:avLst/>
          </a:prstGeom>
        </p:spPr>
        <p:txBody>
          <a:bodyPr vert="horz" lIns="109728" tIns="109728" rIns="109728" bIns="91440" rtlCol="0">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108014" indent="-108014" defTabSz="576072">
              <a:spcBef>
                <a:spcPts val="586"/>
              </a:spcBef>
              <a:buFont typeface="Arial" panose="020B0604020202020204" pitchFamily="34" charset="0"/>
              <a:buChar char="•"/>
            </a:pPr>
            <a:r>
              <a:rPr lang="en-US" sz="1100" b="1" kern="1200" spc="95" baseline="0" dirty="0">
                <a:solidFill>
                  <a:schemeClr val="tx1">
                    <a:lumMod val="75000"/>
                    <a:lumOff val="25000"/>
                  </a:schemeClr>
                </a:solidFill>
                <a:ea typeface="+mn-ea"/>
                <a:cs typeface="+mn-cs"/>
              </a:rPr>
              <a:t>Time Management </a:t>
            </a:r>
            <a:br>
              <a:rPr lang="en-US" sz="1100" b="0" kern="1200" spc="95" baseline="0" dirty="0">
                <a:solidFill>
                  <a:schemeClr val="tx1">
                    <a:lumMod val="75000"/>
                    <a:lumOff val="25000"/>
                  </a:schemeClr>
                </a:solidFill>
                <a:ea typeface="+mn-ea"/>
                <a:cs typeface="+mn-cs"/>
              </a:rPr>
            </a:br>
            <a:br>
              <a:rPr lang="en-US" sz="1100" b="0" kern="1200" spc="95" baseline="0" dirty="0">
                <a:solidFill>
                  <a:schemeClr val="tx1">
                    <a:lumMod val="75000"/>
                    <a:lumOff val="25000"/>
                  </a:schemeClr>
                </a:solidFill>
                <a:ea typeface="+mn-ea"/>
                <a:cs typeface="+mn-cs"/>
              </a:rPr>
            </a:br>
            <a:r>
              <a:rPr lang="en-US" sz="1100" b="0" kern="1200" spc="95" baseline="0" dirty="0">
                <a:solidFill>
                  <a:schemeClr val="tx1">
                    <a:lumMod val="75000"/>
                    <a:lumOff val="25000"/>
                  </a:schemeClr>
                </a:solidFill>
                <a:ea typeface="+mn-ea"/>
                <a:cs typeface="+mn-cs"/>
              </a:rPr>
              <a:t>Managing multiple projects and deadlines posed challenges, particularly when unexpected tasks or revisions arose.</a:t>
            </a:r>
            <a:endParaRPr lang="en-US" sz="1100" dirty="0"/>
          </a:p>
        </p:txBody>
      </p:sp>
      <p:sp>
        <p:nvSpPr>
          <p:cNvPr id="15" name="Content Placeholder 2">
            <a:extLst>
              <a:ext uri="{FF2B5EF4-FFF2-40B4-BE49-F238E27FC236}">
                <a16:creationId xmlns:a16="http://schemas.microsoft.com/office/drawing/2014/main" id="{D4669CD0-061F-F3B1-8587-FC20F92ED0FB}"/>
              </a:ext>
            </a:extLst>
          </p:cNvPr>
          <p:cNvSpPr txBox="1">
            <a:spLocks/>
          </p:cNvSpPr>
          <p:nvPr/>
        </p:nvSpPr>
        <p:spPr>
          <a:xfrm>
            <a:off x="7186878" y="4707614"/>
            <a:ext cx="4720695" cy="784935"/>
          </a:xfrm>
          <a:prstGeom prst="rect">
            <a:avLst/>
          </a:prstGeom>
        </p:spPr>
        <p:txBody>
          <a:bodyPr vert="horz" lIns="109728" tIns="109728" rIns="109728" bIns="91440" rtlCol="0">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108014" indent="-108014" defTabSz="576072">
              <a:spcBef>
                <a:spcPts val="586"/>
              </a:spcBef>
              <a:buFont typeface="Arial" panose="020B0604020202020204" pitchFamily="34" charset="0"/>
              <a:buChar char="•"/>
            </a:pPr>
            <a:r>
              <a:rPr lang="en-US" sz="1200" b="1" kern="1200" spc="95" baseline="0" dirty="0">
                <a:solidFill>
                  <a:schemeClr val="tx1">
                    <a:lumMod val="75000"/>
                    <a:lumOff val="25000"/>
                  </a:schemeClr>
                </a:solidFill>
                <a:ea typeface="+mn-ea"/>
                <a:cs typeface="+mn-cs"/>
              </a:rPr>
              <a:t> Improving my time management skills</a:t>
            </a:r>
            <a:br>
              <a:rPr lang="en-US" sz="1200" b="0" kern="1200" spc="95" baseline="0" dirty="0">
                <a:solidFill>
                  <a:schemeClr val="tx1">
                    <a:lumMod val="75000"/>
                    <a:lumOff val="25000"/>
                  </a:schemeClr>
                </a:solidFill>
                <a:ea typeface="+mn-ea"/>
                <a:cs typeface="+mn-cs"/>
              </a:rPr>
            </a:br>
            <a:br>
              <a:rPr lang="en-US" sz="1200" b="0" kern="1200" spc="95" baseline="0" dirty="0">
                <a:solidFill>
                  <a:schemeClr val="tx1">
                    <a:lumMod val="75000"/>
                    <a:lumOff val="25000"/>
                  </a:schemeClr>
                </a:solidFill>
                <a:ea typeface="+mn-ea"/>
                <a:cs typeface="+mn-cs"/>
              </a:rPr>
            </a:br>
            <a:r>
              <a:rPr lang="en-US" sz="1200" b="0" kern="1200" spc="95" baseline="0" dirty="0">
                <a:solidFill>
                  <a:schemeClr val="tx1">
                    <a:lumMod val="75000"/>
                    <a:lumOff val="25000"/>
                  </a:schemeClr>
                </a:solidFill>
                <a:ea typeface="+mn-ea"/>
                <a:cs typeface="+mn-cs"/>
              </a:rPr>
              <a:t>I had to prioritize tasks, allocate time efficiently, and ensure the delivery of high-quality work within specified timeframes.</a:t>
            </a:r>
            <a:endParaRPr lang="en-US" sz="1200" dirty="0"/>
          </a:p>
        </p:txBody>
      </p:sp>
    </p:spTree>
    <p:extLst>
      <p:ext uri="{BB962C8B-B14F-4D97-AF65-F5344CB8AC3E}">
        <p14:creationId xmlns:p14="http://schemas.microsoft.com/office/powerpoint/2010/main" val="3810969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 name="Group 10">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2" name="Freeform: Shape 11">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256A6AC9-1D84-5ADF-9598-E9A45D7F6F8E}"/>
              </a:ext>
            </a:extLst>
          </p:cNvPr>
          <p:cNvSpPr>
            <a:spLocks noGrp="1"/>
          </p:cNvSpPr>
          <p:nvPr>
            <p:ph type="title"/>
          </p:nvPr>
        </p:nvSpPr>
        <p:spPr>
          <a:xfrm>
            <a:off x="1829849" y="1899904"/>
            <a:ext cx="3312116" cy="2934031"/>
          </a:xfrm>
        </p:spPr>
        <p:txBody>
          <a:bodyPr anchor="ctr">
            <a:normAutofit/>
          </a:bodyPr>
          <a:lstStyle/>
          <a:p>
            <a:r>
              <a:rPr lang="en-US" dirty="0"/>
              <a:t>CONTENTS</a:t>
            </a:r>
          </a:p>
        </p:txBody>
      </p:sp>
      <p:graphicFrame>
        <p:nvGraphicFramePr>
          <p:cNvPr id="5" name="Content Placeholder 2">
            <a:extLst>
              <a:ext uri="{FF2B5EF4-FFF2-40B4-BE49-F238E27FC236}">
                <a16:creationId xmlns:a16="http://schemas.microsoft.com/office/drawing/2014/main" id="{0C8ED720-2DE0-AED4-D721-DAA045E9A26E}"/>
              </a:ext>
            </a:extLst>
          </p:cNvPr>
          <p:cNvGraphicFramePr>
            <a:graphicFrameLocks noGrp="1"/>
          </p:cNvGraphicFramePr>
          <p:nvPr>
            <p:ph idx="1"/>
            <p:extLst>
              <p:ext uri="{D42A27DB-BD31-4B8C-83A1-F6EECF244321}">
                <p14:modId xmlns:p14="http://schemas.microsoft.com/office/powerpoint/2010/main" val="146757234"/>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DAD9B1BE-F276-83C1-FBE8-38B0854AC262}"/>
              </a:ext>
            </a:extLst>
          </p:cNvPr>
          <p:cNvPicPr>
            <a:picLocks noChangeAspect="1"/>
          </p:cNvPicPr>
          <p:nvPr/>
        </p:nvPicPr>
        <p:blipFill>
          <a:blip r:embed="rId7"/>
          <a:stretch>
            <a:fillRect/>
          </a:stretch>
        </p:blipFill>
        <p:spPr>
          <a:xfrm>
            <a:off x="1145197" y="1522551"/>
            <a:ext cx="4125600" cy="4125600"/>
          </a:xfrm>
          <a:prstGeom prst="rect">
            <a:avLst/>
          </a:prstGeom>
        </p:spPr>
      </p:pic>
      <p:sp>
        <p:nvSpPr>
          <p:cNvPr id="3" name="TextBox 2">
            <a:extLst>
              <a:ext uri="{FF2B5EF4-FFF2-40B4-BE49-F238E27FC236}">
                <a16:creationId xmlns:a16="http://schemas.microsoft.com/office/drawing/2014/main" id="{3728F445-B34E-5BB9-64BC-B049B0CE0905}"/>
              </a:ext>
            </a:extLst>
          </p:cNvPr>
          <p:cNvSpPr txBox="1"/>
          <p:nvPr/>
        </p:nvSpPr>
        <p:spPr>
          <a:xfrm>
            <a:off x="10313934" y="1077698"/>
            <a:ext cx="858889" cy="369332"/>
          </a:xfrm>
          <a:prstGeom prst="rect">
            <a:avLst/>
          </a:prstGeom>
          <a:noFill/>
        </p:spPr>
        <p:txBody>
          <a:bodyPr wrap="none" rtlCol="0">
            <a:spAutoFit/>
          </a:bodyPr>
          <a:lstStyle/>
          <a:p>
            <a:r>
              <a:rPr lang="en-US" dirty="0"/>
              <a:t>Part 1</a:t>
            </a:r>
          </a:p>
        </p:txBody>
      </p:sp>
      <p:sp>
        <p:nvSpPr>
          <p:cNvPr id="6" name="TextBox 5">
            <a:extLst>
              <a:ext uri="{FF2B5EF4-FFF2-40B4-BE49-F238E27FC236}">
                <a16:creationId xmlns:a16="http://schemas.microsoft.com/office/drawing/2014/main" id="{BBADBBA0-BAC8-35B0-8F30-0D97B5DC2C23}"/>
              </a:ext>
            </a:extLst>
          </p:cNvPr>
          <p:cNvSpPr txBox="1"/>
          <p:nvPr/>
        </p:nvSpPr>
        <p:spPr>
          <a:xfrm>
            <a:off x="10313933" y="2717220"/>
            <a:ext cx="858889" cy="369332"/>
          </a:xfrm>
          <a:prstGeom prst="rect">
            <a:avLst/>
          </a:prstGeom>
          <a:noFill/>
        </p:spPr>
        <p:txBody>
          <a:bodyPr wrap="none" rtlCol="0">
            <a:spAutoFit/>
          </a:bodyPr>
          <a:lstStyle/>
          <a:p>
            <a:r>
              <a:rPr lang="en-US" dirty="0"/>
              <a:t>Part 2</a:t>
            </a:r>
          </a:p>
        </p:txBody>
      </p:sp>
      <p:sp>
        <p:nvSpPr>
          <p:cNvPr id="7" name="TextBox 6">
            <a:extLst>
              <a:ext uri="{FF2B5EF4-FFF2-40B4-BE49-F238E27FC236}">
                <a16:creationId xmlns:a16="http://schemas.microsoft.com/office/drawing/2014/main" id="{BCBF94BF-1431-E18A-AD0C-EAD9EAE4CD74}"/>
              </a:ext>
            </a:extLst>
          </p:cNvPr>
          <p:cNvSpPr txBox="1"/>
          <p:nvPr/>
        </p:nvSpPr>
        <p:spPr>
          <a:xfrm>
            <a:off x="10313932" y="4448187"/>
            <a:ext cx="858889" cy="369332"/>
          </a:xfrm>
          <a:prstGeom prst="rect">
            <a:avLst/>
          </a:prstGeom>
          <a:noFill/>
        </p:spPr>
        <p:txBody>
          <a:bodyPr wrap="none" rtlCol="0">
            <a:spAutoFit/>
          </a:bodyPr>
          <a:lstStyle/>
          <a:p>
            <a:r>
              <a:rPr lang="en-US" dirty="0"/>
              <a:t>Part 3</a:t>
            </a:r>
          </a:p>
        </p:txBody>
      </p:sp>
    </p:spTree>
    <p:extLst>
      <p:ext uri="{BB962C8B-B14F-4D97-AF65-F5344CB8AC3E}">
        <p14:creationId xmlns:p14="http://schemas.microsoft.com/office/powerpoint/2010/main" val="1569552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B3E484A5-2FA5-DD3B-1473-3E551DF2E089}"/>
              </a:ext>
            </a:extLst>
          </p:cNvPr>
          <p:cNvSpPr>
            <a:spLocks noGrp="1"/>
          </p:cNvSpPr>
          <p:nvPr>
            <p:ph type="title"/>
          </p:nvPr>
        </p:nvSpPr>
        <p:spPr>
          <a:xfrm>
            <a:off x="1597318" y="847638"/>
            <a:ext cx="7745465" cy="672306"/>
          </a:xfrm>
        </p:spPr>
        <p:txBody>
          <a:bodyPr anchor="b">
            <a:normAutofit fontScale="90000"/>
          </a:bodyPr>
          <a:lstStyle/>
          <a:p>
            <a:r>
              <a:rPr lang="en-US" dirty="0"/>
              <a:t>Part I: Web Development</a:t>
            </a:r>
          </a:p>
        </p:txBody>
      </p:sp>
      <p:sp>
        <p:nvSpPr>
          <p:cNvPr id="3" name="Content Placeholder 2">
            <a:extLst>
              <a:ext uri="{FF2B5EF4-FFF2-40B4-BE49-F238E27FC236}">
                <a16:creationId xmlns:a16="http://schemas.microsoft.com/office/drawing/2014/main" id="{77FE70B4-33C3-655E-02C5-FC62EA093555}"/>
              </a:ext>
            </a:extLst>
          </p:cNvPr>
          <p:cNvSpPr>
            <a:spLocks noGrp="1"/>
          </p:cNvSpPr>
          <p:nvPr>
            <p:ph idx="1"/>
          </p:nvPr>
        </p:nvSpPr>
        <p:spPr>
          <a:xfrm>
            <a:off x="787791" y="2107096"/>
            <a:ext cx="10803987" cy="2846567"/>
          </a:xfrm>
        </p:spPr>
        <p:txBody>
          <a:bodyPr>
            <a:noAutofit/>
          </a:bodyPr>
          <a:lstStyle/>
          <a:p>
            <a:pPr marL="285750" indent="-285750">
              <a:lnSpc>
                <a:spcPct val="130000"/>
              </a:lnSpc>
              <a:buFont typeface="Arial" panose="020B0604020202020204" pitchFamily="34" charset="0"/>
              <a:buChar char="•"/>
            </a:pPr>
            <a:r>
              <a:rPr lang="en-US" sz="1100" dirty="0"/>
              <a:t>I completed development of 36 sites so far.</a:t>
            </a:r>
          </a:p>
          <a:p>
            <a:pPr marL="285750" indent="-285750">
              <a:lnSpc>
                <a:spcPct val="130000"/>
              </a:lnSpc>
              <a:buFont typeface="Arial" panose="020B0604020202020204" pitchFamily="34" charset="0"/>
              <a:buChar char="•"/>
            </a:pPr>
            <a:r>
              <a:rPr lang="en-US" sz="1100" b="1" dirty="0"/>
              <a:t>Before Development</a:t>
            </a:r>
            <a:r>
              <a:rPr lang="en-US" sz="1100" dirty="0"/>
              <a:t>, Check PBN from Trello, Add sites to Launch CDN, Copy name servers from the CDN to the corresponding domain hosting of the site.</a:t>
            </a:r>
          </a:p>
          <a:p>
            <a:pPr marL="285750" indent="-285750">
              <a:lnSpc>
                <a:spcPct val="130000"/>
              </a:lnSpc>
              <a:buFont typeface="Arial" panose="020B0604020202020204" pitchFamily="34" charset="0"/>
              <a:buChar char="•"/>
            </a:pPr>
            <a:r>
              <a:rPr lang="en-US" sz="1100" b="1" dirty="0"/>
              <a:t>During middle of development</a:t>
            </a:r>
            <a:r>
              <a:rPr lang="en-US" sz="1100" dirty="0"/>
              <a:t>, install the required plugins, update discussion settings that also includes permalinks, create 4 categories based on the topic of the sites, generate 3 writing content for every site, every content requires to be under two categories and one of the two categories will be common for every post as a standard format. Choose a suitable theme based on topic, flexibility, and customizability. Then do footer sections, sidebar section, contact page, about page, &amp; Privacy Policy page. Update CSS code to alter copyright names or change theme elements or colors when required. Complete logo Design</a:t>
            </a:r>
          </a:p>
          <a:p>
            <a:pPr marL="285750" indent="-285750">
              <a:lnSpc>
                <a:spcPct val="130000"/>
              </a:lnSpc>
              <a:buFont typeface="Arial" panose="020B0604020202020204" pitchFamily="34" charset="0"/>
              <a:buChar char="•"/>
            </a:pPr>
            <a:r>
              <a:rPr lang="en-US" sz="1100" b="1" dirty="0"/>
              <a:t>At the end of Development</a:t>
            </a:r>
            <a:r>
              <a:rPr lang="en-US" sz="1100" dirty="0"/>
              <a:t>, add sites to CRM of TBS Marketing that require getting unique ID from the TBS Child plugin that was installed for Indonesian site and </a:t>
            </a:r>
            <a:r>
              <a:rPr lang="en-US" sz="1100" dirty="0" err="1"/>
              <a:t>fathon</a:t>
            </a:r>
            <a:r>
              <a:rPr lang="en-US" sz="1100" dirty="0"/>
              <a:t> ID for UK site using the Fathom site. After adding to CRM, add DR, complete redirection using HREF website. From </a:t>
            </a:r>
            <a:r>
              <a:rPr lang="en-US" sz="1100" dirty="0" err="1"/>
              <a:t>href</a:t>
            </a:r>
            <a:r>
              <a:rPr lang="en-US" sz="1100" dirty="0"/>
              <a:t> sites, I need to get details that I downloaded as an excel output, where after download I do some editing, such as replace some information with the site </a:t>
            </a:r>
            <a:r>
              <a:rPr lang="en-US" sz="1100" dirty="0" err="1"/>
              <a:t>url</a:t>
            </a:r>
            <a:r>
              <a:rPr lang="en-US" sz="1100" dirty="0"/>
              <a:t> and then save the file in comma delimited file format and then reupload them in the redirection section. </a:t>
            </a:r>
          </a:p>
          <a:p>
            <a:pPr marL="285750" indent="-285750">
              <a:lnSpc>
                <a:spcPct val="130000"/>
              </a:lnSpc>
              <a:buFont typeface="Arial" panose="020B0604020202020204" pitchFamily="34" charset="0"/>
              <a:buChar char="•"/>
            </a:pPr>
            <a:r>
              <a:rPr lang="en-US" sz="1100" dirty="0"/>
              <a:t> </a:t>
            </a:r>
            <a:r>
              <a:rPr lang="en-US" sz="1100" b="1" dirty="0"/>
              <a:t>Finally, the site development and design is completed and ready to be delivered.</a:t>
            </a:r>
          </a:p>
        </p:txBody>
      </p:sp>
    </p:spTree>
    <p:extLst>
      <p:ext uri="{BB962C8B-B14F-4D97-AF65-F5344CB8AC3E}">
        <p14:creationId xmlns:p14="http://schemas.microsoft.com/office/powerpoint/2010/main" val="4018977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5" name="Freeform: Shape 44">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46">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7" name="Freeform: Shape 48">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8" name="Freeform: Shape 50">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9" name="Freeform: Shape 52">
            <a:extLst>
              <a:ext uri="{FF2B5EF4-FFF2-40B4-BE49-F238E27FC236}">
                <a16:creationId xmlns:a16="http://schemas.microsoft.com/office/drawing/2014/main" id="{BB168F72-A342-4B52-B314-F53AC19A4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0" name="Freeform: Shape 54">
            <a:extLst>
              <a:ext uri="{FF2B5EF4-FFF2-40B4-BE49-F238E27FC236}">
                <a16:creationId xmlns:a16="http://schemas.microsoft.com/office/drawing/2014/main" id="{66E92082-8FC1-49D3-A908-48C155A81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1" name="Freeform: Shape 56">
            <a:extLst>
              <a:ext uri="{FF2B5EF4-FFF2-40B4-BE49-F238E27FC236}">
                <a16:creationId xmlns:a16="http://schemas.microsoft.com/office/drawing/2014/main" id="{DF2CC012-05E5-4253-848D-2541E40D1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92" name="Rectangle 5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93" name="Freeform: Shape 60">
            <a:extLst>
              <a:ext uri="{FF2B5EF4-FFF2-40B4-BE49-F238E27FC236}">
                <a16:creationId xmlns:a16="http://schemas.microsoft.com/office/drawing/2014/main" id="{72DE1C57-D84D-454A-97DA-37853D620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1434" y="1256311"/>
            <a:ext cx="4488025" cy="416561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4" name="Freeform: Shape 62">
            <a:extLst>
              <a:ext uri="{FF2B5EF4-FFF2-40B4-BE49-F238E27FC236}">
                <a16:creationId xmlns:a16="http://schemas.microsoft.com/office/drawing/2014/main" id="{31437A4E-9974-46F8-9CF5-F5274DC0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22228" y="1431245"/>
            <a:ext cx="4196962" cy="38404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Freeform: Shape 64">
            <a:extLst>
              <a:ext uri="{FF2B5EF4-FFF2-40B4-BE49-F238E27FC236}">
                <a16:creationId xmlns:a16="http://schemas.microsoft.com/office/drawing/2014/main" id="{CB0E7F16-5843-4E77-B45E-A64123E7E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6523274" y="969933"/>
            <a:ext cx="4908132" cy="468844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839A71A-CAEA-E804-7390-DFCD303351F9}"/>
              </a:ext>
            </a:extLst>
          </p:cNvPr>
          <p:cNvSpPr>
            <a:spLocks noGrp="1"/>
          </p:cNvSpPr>
          <p:nvPr>
            <p:ph type="title"/>
          </p:nvPr>
        </p:nvSpPr>
        <p:spPr>
          <a:xfrm>
            <a:off x="4206600" y="331580"/>
            <a:ext cx="3753960" cy="388071"/>
          </a:xfrm>
        </p:spPr>
        <p:txBody>
          <a:bodyPr vert="horz" lIns="109728" tIns="109728" rIns="109728" bIns="91440" rtlCol="0" anchor="b">
            <a:noAutofit/>
          </a:bodyPr>
          <a:lstStyle/>
          <a:p>
            <a:pPr algn="ctr">
              <a:lnSpc>
                <a:spcPct val="120000"/>
              </a:lnSpc>
            </a:pPr>
            <a:r>
              <a:rPr lang="en-US" sz="1800" u="sng" dirty="0"/>
              <a:t>Before Development</a:t>
            </a:r>
          </a:p>
        </p:txBody>
      </p:sp>
      <p:pic>
        <p:nvPicPr>
          <p:cNvPr id="7" name="Picture 6" descr="A screenshot of a computer&#10;&#10;Description automatically generated">
            <a:extLst>
              <a:ext uri="{FF2B5EF4-FFF2-40B4-BE49-F238E27FC236}">
                <a16:creationId xmlns:a16="http://schemas.microsoft.com/office/drawing/2014/main" id="{3C277D2A-3900-0CE2-2F64-BC6D282EA178}"/>
              </a:ext>
            </a:extLst>
          </p:cNvPr>
          <p:cNvPicPr>
            <a:picLocks noChangeAspect="1"/>
          </p:cNvPicPr>
          <p:nvPr/>
        </p:nvPicPr>
        <p:blipFill rotWithShape="1">
          <a:blip r:embed="rId2">
            <a:extLst>
              <a:ext uri="{28A0092B-C50C-407E-A947-70E740481C1C}">
                <a14:useLocalDpi xmlns:a14="http://schemas.microsoft.com/office/drawing/2010/main" val="0"/>
              </a:ext>
            </a:extLst>
          </a:blip>
          <a:srcRect r="5021" b="8614"/>
          <a:stretch/>
        </p:blipFill>
        <p:spPr>
          <a:xfrm>
            <a:off x="6726371" y="3874437"/>
            <a:ext cx="4900009" cy="265198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B45F9EF-5AE6-88FF-B756-3221412C2BCB}"/>
              </a:ext>
            </a:extLst>
          </p:cNvPr>
          <p:cNvPicPr>
            <a:picLocks noChangeAspect="1"/>
          </p:cNvPicPr>
          <p:nvPr/>
        </p:nvPicPr>
        <p:blipFill rotWithShape="1">
          <a:blip r:embed="rId3">
            <a:extLst>
              <a:ext uri="{28A0092B-C50C-407E-A947-70E740481C1C}">
                <a14:useLocalDpi xmlns:a14="http://schemas.microsoft.com/office/drawing/2010/main" val="0"/>
              </a:ext>
            </a:extLst>
          </a:blip>
          <a:srcRect b="6829"/>
          <a:stretch/>
        </p:blipFill>
        <p:spPr>
          <a:xfrm>
            <a:off x="432799" y="853231"/>
            <a:ext cx="5430902" cy="284627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4934F20-E0F8-CD66-ABE2-C812586074BE}"/>
              </a:ext>
            </a:extLst>
          </p:cNvPr>
          <p:cNvPicPr>
            <a:picLocks noChangeAspect="1"/>
          </p:cNvPicPr>
          <p:nvPr/>
        </p:nvPicPr>
        <p:blipFill rotWithShape="1">
          <a:blip r:embed="rId4">
            <a:extLst>
              <a:ext uri="{28A0092B-C50C-407E-A947-70E740481C1C}">
                <a14:useLocalDpi xmlns:a14="http://schemas.microsoft.com/office/drawing/2010/main" val="0"/>
              </a:ext>
            </a:extLst>
          </a:blip>
          <a:srcRect l="2499" r="3488" b="4609"/>
          <a:stretch/>
        </p:blipFill>
        <p:spPr>
          <a:xfrm>
            <a:off x="6726370" y="888174"/>
            <a:ext cx="4925748" cy="281132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4A7F558-0DF2-4F73-949B-CF76B7BED17E}"/>
              </a:ext>
            </a:extLst>
          </p:cNvPr>
          <p:cNvPicPr>
            <a:picLocks noChangeAspect="1"/>
          </p:cNvPicPr>
          <p:nvPr/>
        </p:nvPicPr>
        <p:blipFill rotWithShape="1">
          <a:blip r:embed="rId5">
            <a:extLst>
              <a:ext uri="{28A0092B-C50C-407E-A947-70E740481C1C}">
                <a14:useLocalDpi xmlns:a14="http://schemas.microsoft.com/office/drawing/2010/main" val="0"/>
              </a:ext>
            </a:extLst>
          </a:blip>
          <a:srcRect b="4756"/>
          <a:stretch/>
        </p:blipFill>
        <p:spPr>
          <a:xfrm>
            <a:off x="431995" y="3699503"/>
            <a:ext cx="5348249" cy="2865285"/>
          </a:xfrm>
          <a:prstGeom prst="rect">
            <a:avLst/>
          </a:prstGeom>
        </p:spPr>
      </p:pic>
      <p:sp>
        <p:nvSpPr>
          <p:cNvPr id="14" name="TextBox 13">
            <a:extLst>
              <a:ext uri="{FF2B5EF4-FFF2-40B4-BE49-F238E27FC236}">
                <a16:creationId xmlns:a16="http://schemas.microsoft.com/office/drawing/2014/main" id="{71D00746-5D31-7E55-F142-1B76E40EC9DC}"/>
              </a:ext>
            </a:extLst>
          </p:cNvPr>
          <p:cNvSpPr txBox="1"/>
          <p:nvPr/>
        </p:nvSpPr>
        <p:spPr>
          <a:xfrm>
            <a:off x="2085587" y="483465"/>
            <a:ext cx="1062663" cy="369332"/>
          </a:xfrm>
          <a:prstGeom prst="rect">
            <a:avLst/>
          </a:prstGeom>
          <a:noFill/>
        </p:spPr>
        <p:txBody>
          <a:bodyPr wrap="none" rtlCol="0">
            <a:spAutoFit/>
          </a:bodyPr>
          <a:lstStyle/>
          <a:p>
            <a:r>
              <a:rPr lang="en-US" dirty="0"/>
              <a:t>TRELLO</a:t>
            </a:r>
          </a:p>
        </p:txBody>
      </p:sp>
      <p:sp>
        <p:nvSpPr>
          <p:cNvPr id="16" name="TextBox 15">
            <a:extLst>
              <a:ext uri="{FF2B5EF4-FFF2-40B4-BE49-F238E27FC236}">
                <a16:creationId xmlns:a16="http://schemas.microsoft.com/office/drawing/2014/main" id="{CDC7C730-DC54-5FD4-3728-8EA9819DB6A4}"/>
              </a:ext>
            </a:extLst>
          </p:cNvPr>
          <p:cNvSpPr txBox="1"/>
          <p:nvPr/>
        </p:nvSpPr>
        <p:spPr>
          <a:xfrm>
            <a:off x="8613697" y="504496"/>
            <a:ext cx="1492716" cy="369332"/>
          </a:xfrm>
          <a:prstGeom prst="rect">
            <a:avLst/>
          </a:prstGeom>
          <a:noFill/>
        </p:spPr>
        <p:txBody>
          <a:bodyPr wrap="none" rtlCol="0">
            <a:spAutoFit/>
          </a:bodyPr>
          <a:lstStyle/>
          <a:p>
            <a:r>
              <a:rPr lang="en-US" dirty="0" err="1"/>
              <a:t>LaunchCDN</a:t>
            </a:r>
            <a:endParaRPr lang="en-US" dirty="0"/>
          </a:p>
        </p:txBody>
      </p:sp>
    </p:spTree>
    <p:extLst>
      <p:ext uri="{BB962C8B-B14F-4D97-AF65-F5344CB8AC3E}">
        <p14:creationId xmlns:p14="http://schemas.microsoft.com/office/powerpoint/2010/main" val="135847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4" name="Group 13">
            <a:extLst>
              <a:ext uri="{FF2B5EF4-FFF2-40B4-BE49-F238E27FC236}">
                <a16:creationId xmlns:a16="http://schemas.microsoft.com/office/drawing/2014/main" id="{F0DA1A54-9FBE-4DAE-B253-1715AA029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325" y="584218"/>
            <a:ext cx="5693134" cy="5480198"/>
            <a:chOff x="787179" y="834887"/>
            <a:chExt cx="5308821" cy="5110259"/>
          </a:xfrm>
        </p:grpSpPr>
        <p:sp>
          <p:nvSpPr>
            <p:cNvPr id="15" name="Freeform: Shape 14">
              <a:extLst>
                <a:ext uri="{FF2B5EF4-FFF2-40B4-BE49-F238E27FC236}">
                  <a16:creationId xmlns:a16="http://schemas.microsoft.com/office/drawing/2014/main" id="{0A36CE68-CB3C-4699-9422-3073853CB6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0546" y="1057523"/>
              <a:ext cx="5009716" cy="474692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F356DA69-4637-40FE-A14B-5213BBB5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179" y="834887"/>
              <a:ext cx="5308821" cy="511025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364D709A-6610-48B7-9F98-AFA02ECBA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3427" y="1200647"/>
              <a:ext cx="4675366" cy="44717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07616024-1661-E391-A099-3EC2761E79CD}"/>
              </a:ext>
            </a:extLst>
          </p:cNvPr>
          <p:cNvSpPr>
            <a:spLocks noGrp="1"/>
          </p:cNvSpPr>
          <p:nvPr>
            <p:ph type="title"/>
          </p:nvPr>
        </p:nvSpPr>
        <p:spPr>
          <a:xfrm>
            <a:off x="860387" y="1313397"/>
            <a:ext cx="4269851" cy="1132217"/>
          </a:xfrm>
        </p:spPr>
        <p:txBody>
          <a:bodyPr anchor="b">
            <a:normAutofit/>
          </a:bodyPr>
          <a:lstStyle/>
          <a:p>
            <a:pPr algn="ctr"/>
            <a:r>
              <a:rPr lang="en-US" sz="2800"/>
              <a:t>Domain Hostings</a:t>
            </a:r>
            <a:endParaRPr lang="en-US" sz="2800" dirty="0"/>
          </a:p>
        </p:txBody>
      </p:sp>
      <p:sp>
        <p:nvSpPr>
          <p:cNvPr id="3" name="Content Placeholder 2">
            <a:extLst>
              <a:ext uri="{FF2B5EF4-FFF2-40B4-BE49-F238E27FC236}">
                <a16:creationId xmlns:a16="http://schemas.microsoft.com/office/drawing/2014/main" id="{34D9DDEC-32D6-9085-4462-BD7279BBB830}"/>
              </a:ext>
            </a:extLst>
          </p:cNvPr>
          <p:cNvSpPr>
            <a:spLocks noGrp="1"/>
          </p:cNvSpPr>
          <p:nvPr>
            <p:ph idx="1"/>
          </p:nvPr>
        </p:nvSpPr>
        <p:spPr>
          <a:xfrm>
            <a:off x="860386" y="3160243"/>
            <a:ext cx="4269851" cy="1897003"/>
          </a:xfrm>
        </p:spPr>
        <p:txBody>
          <a:bodyPr>
            <a:normAutofit/>
          </a:bodyPr>
          <a:lstStyle/>
          <a:p>
            <a:pPr algn="ctr"/>
            <a:r>
              <a:rPr lang="en-US"/>
              <a:t>e.g., NameBright, SAV, NameCheap, GoDaddy,</a:t>
            </a:r>
          </a:p>
          <a:p>
            <a:pPr algn="ctr"/>
            <a:r>
              <a:rPr lang="en-US"/>
              <a:t>DynaDot,Gname, and othe relevant..</a:t>
            </a:r>
            <a:endParaRPr lang="en-US" dirty="0"/>
          </a:p>
        </p:txBody>
      </p:sp>
      <p:pic>
        <p:nvPicPr>
          <p:cNvPr id="5" name="Picture 4" descr="A screenshot of a web page&#10;&#10;Description automatically generated with low confidence">
            <a:extLst>
              <a:ext uri="{FF2B5EF4-FFF2-40B4-BE49-F238E27FC236}">
                <a16:creationId xmlns:a16="http://schemas.microsoft.com/office/drawing/2014/main" id="{8B79564A-738F-E538-B795-11C1431538EA}"/>
              </a:ext>
            </a:extLst>
          </p:cNvPr>
          <p:cNvPicPr>
            <a:picLocks noChangeAspect="1"/>
          </p:cNvPicPr>
          <p:nvPr/>
        </p:nvPicPr>
        <p:blipFill rotWithShape="1">
          <a:blip r:embed="rId2">
            <a:extLst>
              <a:ext uri="{28A0092B-C50C-407E-A947-70E740481C1C}">
                <a14:useLocalDpi xmlns:a14="http://schemas.microsoft.com/office/drawing/2010/main" val="0"/>
              </a:ext>
            </a:extLst>
          </a:blip>
          <a:srcRect b="7207"/>
          <a:stretch/>
        </p:blipFill>
        <p:spPr>
          <a:xfrm>
            <a:off x="6233042" y="559583"/>
            <a:ext cx="5194109" cy="271112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A83095B-EBD3-55F7-6B06-57FF656FF182}"/>
              </a:ext>
            </a:extLst>
          </p:cNvPr>
          <p:cNvPicPr>
            <a:picLocks noChangeAspect="1"/>
          </p:cNvPicPr>
          <p:nvPr/>
        </p:nvPicPr>
        <p:blipFill rotWithShape="1">
          <a:blip r:embed="rId3">
            <a:extLst>
              <a:ext uri="{28A0092B-C50C-407E-A947-70E740481C1C}">
                <a14:useLocalDpi xmlns:a14="http://schemas.microsoft.com/office/drawing/2010/main" val="0"/>
              </a:ext>
            </a:extLst>
          </a:blip>
          <a:srcRect b="4976"/>
          <a:stretch/>
        </p:blipFill>
        <p:spPr>
          <a:xfrm>
            <a:off x="6173809" y="3605389"/>
            <a:ext cx="5335144" cy="2851681"/>
          </a:xfrm>
          <a:prstGeom prst="rect">
            <a:avLst/>
          </a:prstGeom>
        </p:spPr>
      </p:pic>
    </p:spTree>
    <p:extLst>
      <p:ext uri="{BB962C8B-B14F-4D97-AF65-F5344CB8AC3E}">
        <p14:creationId xmlns:p14="http://schemas.microsoft.com/office/powerpoint/2010/main" val="652622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 name="Freeform: Shape 66">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4" name="Freeform: Shape 68">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5" name="Freeform: Shape 70">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6" name="Freeform: Shape 72">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97" name="Freeform: Shape 74">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8" name="Freeform: Shape 76">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9" name="Freeform: Shape 78">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0" name="Freeform: Shape 80">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1" name="Rectangle 82">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2" name="Freeform: Shape 84">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 name="Freeform: Shape 86">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 name="Freeform: Shape 88">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1" name="Freeform: Shape 90">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3" name="Freeform: Shape 92">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16CBE60-97F4-AD6C-A3F2-35A5D87BB893}"/>
              </a:ext>
            </a:extLst>
          </p:cNvPr>
          <p:cNvSpPr>
            <a:spLocks noGrp="1"/>
          </p:cNvSpPr>
          <p:nvPr>
            <p:ph type="title"/>
          </p:nvPr>
        </p:nvSpPr>
        <p:spPr>
          <a:xfrm>
            <a:off x="2156989" y="-335126"/>
            <a:ext cx="8394306" cy="1396053"/>
          </a:xfrm>
        </p:spPr>
        <p:txBody>
          <a:bodyPr vert="horz" lIns="109728" tIns="109728" rIns="109728" bIns="91440" rtlCol="0" anchor="b">
            <a:normAutofit/>
          </a:bodyPr>
          <a:lstStyle/>
          <a:p>
            <a:pPr algn="ctr">
              <a:lnSpc>
                <a:spcPct val="120000"/>
              </a:lnSpc>
            </a:pPr>
            <a:r>
              <a:rPr lang="en-US" sz="1400" dirty="0">
                <a:solidFill>
                  <a:schemeClr val="tx1">
                    <a:lumMod val="85000"/>
                    <a:lumOff val="15000"/>
                  </a:schemeClr>
                </a:solidFill>
              </a:rPr>
              <a:t>Middle of Development involves working at the </a:t>
            </a:r>
            <a:r>
              <a:rPr lang="en-US" sz="1400" dirty="0" err="1">
                <a:solidFill>
                  <a:schemeClr val="tx1">
                    <a:lumMod val="85000"/>
                    <a:lumOff val="15000"/>
                  </a:schemeClr>
                </a:solidFill>
              </a:rPr>
              <a:t>Wordpress</a:t>
            </a:r>
            <a:r>
              <a:rPr lang="en-US" sz="1400" dirty="0">
                <a:solidFill>
                  <a:schemeClr val="tx1">
                    <a:lumMod val="85000"/>
                    <a:lumOff val="15000"/>
                  </a:schemeClr>
                </a:solidFill>
              </a:rPr>
              <a:t> Dashboard </a:t>
            </a:r>
          </a:p>
        </p:txBody>
      </p:sp>
      <p:pic>
        <p:nvPicPr>
          <p:cNvPr id="41" name="Picture 40" descr="A screenshot of a computer&#10;&#10;Description automatically generated">
            <a:extLst>
              <a:ext uri="{FF2B5EF4-FFF2-40B4-BE49-F238E27FC236}">
                <a16:creationId xmlns:a16="http://schemas.microsoft.com/office/drawing/2014/main" id="{2B741E45-4786-2B7B-9820-763AD407E2A9}"/>
              </a:ext>
            </a:extLst>
          </p:cNvPr>
          <p:cNvPicPr>
            <a:picLocks noChangeAspect="1"/>
          </p:cNvPicPr>
          <p:nvPr/>
        </p:nvPicPr>
        <p:blipFill rotWithShape="1">
          <a:blip r:embed="rId2">
            <a:extLst>
              <a:ext uri="{28A0092B-C50C-407E-A947-70E740481C1C}">
                <a14:useLocalDpi xmlns:a14="http://schemas.microsoft.com/office/drawing/2010/main" val="0"/>
              </a:ext>
            </a:extLst>
          </a:blip>
          <a:srcRect b="6102"/>
          <a:stretch/>
        </p:blipFill>
        <p:spPr>
          <a:xfrm>
            <a:off x="1745188" y="1396053"/>
            <a:ext cx="8938049" cy="4720896"/>
          </a:xfrm>
          <a:prstGeom prst="rect">
            <a:avLst/>
          </a:prstGeom>
        </p:spPr>
      </p:pic>
    </p:spTree>
    <p:extLst>
      <p:ext uri="{BB962C8B-B14F-4D97-AF65-F5344CB8AC3E}">
        <p14:creationId xmlns:p14="http://schemas.microsoft.com/office/powerpoint/2010/main" val="293023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AEA020-F47C-4D8F-B20C-E5BDB814A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C3E3FDA0-B762-0B97-F075-E38600D65C78}"/>
              </a:ext>
            </a:extLst>
          </p:cNvPr>
          <p:cNvPicPr>
            <a:picLocks noChangeAspect="1"/>
          </p:cNvPicPr>
          <p:nvPr/>
        </p:nvPicPr>
        <p:blipFill rotWithShape="1">
          <a:blip r:embed="rId2">
            <a:extLst>
              <a:ext uri="{28A0092B-C50C-407E-A947-70E740481C1C}">
                <a14:useLocalDpi xmlns:a14="http://schemas.microsoft.com/office/drawing/2010/main" val="0"/>
              </a:ext>
            </a:extLst>
          </a:blip>
          <a:srcRect l="-2" r="3" b="7056"/>
          <a:stretch/>
        </p:blipFill>
        <p:spPr>
          <a:xfrm>
            <a:off x="1017123" y="1086421"/>
            <a:ext cx="4990352" cy="2609010"/>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D857663-21F3-64C0-CBA8-94B9118CCD2F}"/>
              </a:ext>
            </a:extLst>
          </p:cNvPr>
          <p:cNvPicPr>
            <a:picLocks noChangeAspect="1"/>
          </p:cNvPicPr>
          <p:nvPr/>
        </p:nvPicPr>
        <p:blipFill rotWithShape="1">
          <a:blip r:embed="rId3">
            <a:extLst>
              <a:ext uri="{28A0092B-C50C-407E-A947-70E740481C1C}">
                <a14:useLocalDpi xmlns:a14="http://schemas.microsoft.com/office/drawing/2010/main" val="0"/>
              </a:ext>
            </a:extLst>
          </a:blip>
          <a:srcRect l="-2" r="3" b="7056"/>
          <a:stretch/>
        </p:blipFill>
        <p:spPr>
          <a:xfrm>
            <a:off x="6184526" y="1073167"/>
            <a:ext cx="4990352" cy="260901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3CF0290-D975-D12A-8502-23CA80E15603}"/>
              </a:ext>
            </a:extLst>
          </p:cNvPr>
          <p:cNvPicPr>
            <a:picLocks noChangeAspect="1"/>
          </p:cNvPicPr>
          <p:nvPr/>
        </p:nvPicPr>
        <p:blipFill rotWithShape="1">
          <a:blip r:embed="rId4">
            <a:extLst>
              <a:ext uri="{28A0092B-C50C-407E-A947-70E740481C1C}">
                <a14:useLocalDpi xmlns:a14="http://schemas.microsoft.com/office/drawing/2010/main" val="0"/>
              </a:ext>
            </a:extLst>
          </a:blip>
          <a:srcRect l="-2" t="-1" r="3" b="7057"/>
          <a:stretch/>
        </p:blipFill>
        <p:spPr>
          <a:xfrm>
            <a:off x="1005840" y="3916104"/>
            <a:ext cx="4990352" cy="260901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E396711-B0AD-DB22-06A0-02E1331E1173}"/>
              </a:ext>
            </a:extLst>
          </p:cNvPr>
          <p:cNvPicPr>
            <a:picLocks noChangeAspect="1"/>
          </p:cNvPicPr>
          <p:nvPr/>
        </p:nvPicPr>
        <p:blipFill rotWithShape="1">
          <a:blip r:embed="rId5">
            <a:extLst>
              <a:ext uri="{28A0092B-C50C-407E-A947-70E740481C1C}">
                <a14:useLocalDpi xmlns:a14="http://schemas.microsoft.com/office/drawing/2010/main" val="0"/>
              </a:ext>
            </a:extLst>
          </a:blip>
          <a:srcRect l="-2" t="-1" r="3" b="7057"/>
          <a:stretch/>
        </p:blipFill>
        <p:spPr>
          <a:xfrm>
            <a:off x="6184526" y="3889597"/>
            <a:ext cx="4990352" cy="2609011"/>
          </a:xfrm>
          <a:prstGeom prst="rect">
            <a:avLst/>
          </a:prstGeom>
        </p:spPr>
      </p:pic>
      <p:sp>
        <p:nvSpPr>
          <p:cNvPr id="12" name="TextBox 11">
            <a:extLst>
              <a:ext uri="{FF2B5EF4-FFF2-40B4-BE49-F238E27FC236}">
                <a16:creationId xmlns:a16="http://schemas.microsoft.com/office/drawing/2014/main" id="{EF5CA8AA-FCC0-92A6-212C-0AB2829DBDDB}"/>
              </a:ext>
            </a:extLst>
          </p:cNvPr>
          <p:cNvSpPr txBox="1"/>
          <p:nvPr/>
        </p:nvSpPr>
        <p:spPr>
          <a:xfrm>
            <a:off x="3175360" y="527194"/>
            <a:ext cx="6929910" cy="338554"/>
          </a:xfrm>
          <a:prstGeom prst="rect">
            <a:avLst/>
          </a:prstGeom>
          <a:noFill/>
        </p:spPr>
        <p:txBody>
          <a:bodyPr wrap="none" rtlCol="0">
            <a:spAutoFit/>
          </a:bodyPr>
          <a:lstStyle/>
          <a:p>
            <a:r>
              <a:rPr lang="en-US" sz="1600" b="1" dirty="0"/>
              <a:t>Completion of the middle stage of Web development includes:</a:t>
            </a:r>
          </a:p>
        </p:txBody>
      </p:sp>
    </p:spTree>
    <p:extLst>
      <p:ext uri="{BB962C8B-B14F-4D97-AF65-F5344CB8AC3E}">
        <p14:creationId xmlns:p14="http://schemas.microsoft.com/office/powerpoint/2010/main" val="383562518"/>
      </p:ext>
    </p:extLst>
  </p:cSld>
  <p:clrMapOvr>
    <a:masterClrMapping/>
  </p:clrMapOvr>
</p:sld>
</file>

<file path=ppt/theme/theme1.xml><?xml version="1.0" encoding="utf-8"?>
<a:theme xmlns:a="http://schemas.openxmlformats.org/drawingml/2006/main" name="SketchLines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579</TotalTime>
  <Words>1442</Words>
  <Application>Microsoft Office PowerPoint</Application>
  <PresentationFormat>Widescreen</PresentationFormat>
  <Paragraphs>68</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Meiryo</vt:lpstr>
      <vt:lpstr>Arial</vt:lpstr>
      <vt:lpstr>Corbel</vt:lpstr>
      <vt:lpstr>SketchLinesVTI</vt:lpstr>
      <vt:lpstr>Faculty of Business and Technology Information Technology Program ITE499 – Internship (Inter Program) Semester 3 /2022 Lecturer: Dr. Surekha Lanka   WEB DEVELOPMENT, WEB DESIGN, AND WEB WRITING CONTENT CREATION INTERNSHIP </vt:lpstr>
      <vt:lpstr>Company Info: TBS Marketing</vt:lpstr>
      <vt:lpstr>Issues In Implementing</vt:lpstr>
      <vt:lpstr>CONTENTS</vt:lpstr>
      <vt:lpstr>Part I: Web Development</vt:lpstr>
      <vt:lpstr>Before Development</vt:lpstr>
      <vt:lpstr>Domain Hostings</vt:lpstr>
      <vt:lpstr>Middle of Development involves working at the Wordpress Dashboard </vt:lpstr>
      <vt:lpstr>PowerPoint Presentation</vt:lpstr>
      <vt:lpstr>Alteration with CSS on a WordPress site</vt:lpstr>
      <vt:lpstr>Last Stage of Web Development involve using ‘href’ named website for setting up redirection at the Wordpress dashboard</vt:lpstr>
      <vt:lpstr>E.g. of some completed web development sites</vt:lpstr>
      <vt:lpstr>Some other web development projects other than developing sites from the PBN list, included:</vt:lpstr>
      <vt:lpstr>Part II: Web Design &amp; Web Logos</vt:lpstr>
      <vt:lpstr>Using Canva for Creating Web logos</vt:lpstr>
      <vt:lpstr>E.g., of some Logos I designed so far using Canva</vt:lpstr>
      <vt:lpstr>Using Figma for SourceOne Website</vt:lpstr>
      <vt:lpstr>Create a similar design from Figma into local WordPress site using Beaver Builder themes and its plugins as directed by my senior for Web UX/UI testing.</vt:lpstr>
      <vt:lpstr>Part III: Web content creations</vt:lpstr>
      <vt:lpstr>Posting articles along with suitable categories generated by AI tools on sites</vt:lpstr>
      <vt:lpstr>Using media e.g., images from Freepik mostly &amp; other sites for choosing a suitable image for every article posting and following date of publishment of the articles on Wordpress set by senior developers</vt:lpstr>
      <vt:lpstr>E.g., of article postings.</vt:lpstr>
      <vt:lpstr>E.g., for Roojai step completion</vt:lpstr>
      <vt:lpstr>E.g., for Roojai step completion</vt:lpstr>
      <vt:lpstr>Conclusion  Overall, my internship at TBS Marketing as a Web Developer, Web Designer, and Web Content Creator has been a valuable and fulfilling experience. Working on various website projects using WordPress, I gained hands-on experience in website design and development, collaborating with a talented team of professionals. Assisting in the updating of large sites further enhanced my skills and knowledge. I developed a standardized process for website development and design, ensuring consistency and efficiency. Throughout the internship, I improved my communication, attention to detail, and time management skills. Overall, this internship has provided me with a solid foundation in web development and design, and I am confident that the skills and experiences gained will benefit my future career in this field.</vt:lpstr>
      <vt:lpstr>Pic with other staff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of Business and Technology Information Technology Program ITE499 – Internship (Inter Program) Semester 3 /2022 Web Developer INTERNSHIP</dc:title>
  <dc:creator>Fardina Kabir</dc:creator>
  <cp:lastModifiedBy>Fardina Kabir</cp:lastModifiedBy>
  <cp:revision>7</cp:revision>
  <dcterms:created xsi:type="dcterms:W3CDTF">2023-06-20T03:39:14Z</dcterms:created>
  <dcterms:modified xsi:type="dcterms:W3CDTF">2024-01-21T07:57:44Z</dcterms:modified>
</cp:coreProperties>
</file>